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13"/>
  </p:notesMasterIdLst>
  <p:sldIdLst>
    <p:sldId id="359" r:id="rId2"/>
    <p:sldId id="266" r:id="rId3"/>
    <p:sldId id="374" r:id="rId4"/>
    <p:sldId id="366" r:id="rId5"/>
    <p:sldId id="370" r:id="rId6"/>
    <p:sldId id="369" r:id="rId7"/>
    <p:sldId id="373" r:id="rId8"/>
    <p:sldId id="371" r:id="rId9"/>
    <p:sldId id="372" r:id="rId10"/>
    <p:sldId id="365" r:id="rId11"/>
    <p:sldId id="363" r:id="rId12"/>
  </p:sldIdLst>
  <p:sldSz cx="9144000" cy="5143500" type="screen16x9"/>
  <p:notesSz cx="6858000" cy="9144000"/>
  <p:embeddedFontLst>
    <p:embeddedFont>
      <p:font typeface="Future Forces Expanded" pitchFamily="2" charset="0"/>
      <p:regular r:id="rId14"/>
    </p:embeddedFont>
    <p:embeddedFont>
      <p:font typeface="Montserrat" panose="00000500000000000000" pitchFamily="2" charset="-52"/>
      <p:regular r:id="rId15"/>
      <p:bold r:id="rId16"/>
      <p:italic r:id="rId17"/>
      <p:boldItalic r:id="rId18"/>
    </p:embeddedFont>
    <p:embeddedFont>
      <p:font typeface="Unbounded" pitchFamily="2" charset="-52"/>
      <p:regular r:id="rId19"/>
      <p:bold r:id="rId20"/>
    </p:embeddedFont>
    <p:embeddedFont>
      <p:font typeface="Unbounded ExtraLight" pitchFamily="2" charset="-52"/>
      <p:regular r:id="rId21"/>
    </p:embeddedFont>
    <p:embeddedFont>
      <p:font typeface="Unbounded SemiBold" pitchFamily="2" charset="-52"/>
      <p:bold r:id="rId22"/>
    </p:embeddedFont>
    <p:embeddedFont>
      <p:font typeface="Vidaloka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D6DF"/>
    <a:srgbClr val="19263B"/>
    <a:srgbClr val="EAEAEA"/>
    <a:srgbClr val="5C80BC"/>
    <a:srgbClr val="314C77"/>
    <a:srgbClr val="BBCAE3"/>
    <a:srgbClr val="4783C2"/>
    <a:srgbClr val="C866D0"/>
    <a:srgbClr val="8CA6D0"/>
    <a:srgbClr val="009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31D74A-0ACF-4BED-9CF4-67951BF3B63E}">
  <a:tblStyle styleId="{D531D74A-0ACF-4BED-9CF4-67951BF3B6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45" autoAdjust="0"/>
    <p:restoredTop sz="94660"/>
  </p:normalViewPr>
  <p:slideViewPr>
    <p:cSldViewPr snapToGrid="0">
      <p:cViewPr varScale="1">
        <p:scale>
          <a:sx n="97" d="100"/>
          <a:sy n="97" d="100"/>
        </p:scale>
        <p:origin x="77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D98E7E-BDF1-0317-2651-B41DB95D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9C5BE0-12BB-59C5-D831-5486538110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2AD0404-5320-0BCC-FCD4-DDD683651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F7AF07E-0B28-4C4C-043F-DE95911FC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95C9-973E-4CDF-B9BE-D8F0CE6E112A}" type="datetimeFigureOut">
              <a:rPr lang="ru-RU" smtClean="0"/>
              <a:t>19.10.2024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0366F9-EDB9-41EA-18B7-D9680E6BA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B270A5-82E4-3912-DE64-2BA8B1B3B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DD26E-3422-4BB1-AD94-2C313B5A7B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123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AEAE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96" r:id="rId2"/>
    <p:sldLayoutId id="2147483697" r:id="rId3"/>
    <p:sldLayoutId id="2147483698" r:id="rId4"/>
    <p:sldLayoutId id="2147483699" r:id="rId5"/>
    <p:sldLayoutId id="214748370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658482C-BFCE-AC92-67EC-C712B299BD44}"/>
              </a:ext>
            </a:extLst>
          </p:cNvPr>
          <p:cNvSpPr txBox="1"/>
          <p:nvPr/>
        </p:nvSpPr>
        <p:spPr>
          <a:xfrm>
            <a:off x="127640" y="1971585"/>
            <a:ext cx="29902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Unbounded" pitchFamily="2" charset="0"/>
              </a:rPr>
              <a:t>Контроль оттока</a:t>
            </a:r>
            <a:endParaRPr lang="en-US" sz="3600" dirty="0">
              <a:latin typeface="Future Forces Expanded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8FCD20-8BB7-31B7-124C-EB0A187A07B6}"/>
              </a:ext>
            </a:extLst>
          </p:cNvPr>
          <p:cNvSpPr txBox="1"/>
          <p:nvPr/>
        </p:nvSpPr>
        <p:spPr>
          <a:xfrm>
            <a:off x="103241" y="3913490"/>
            <a:ext cx="3144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5C80BC"/>
                </a:solidFill>
                <a:latin typeface="Future Forces Expanded" pitchFamily="2" charset="0"/>
              </a:rPr>
              <a:t>Sirius </a:t>
            </a:r>
            <a:r>
              <a:rPr lang="en-US" sz="1800" dirty="0">
                <a:solidFill>
                  <a:srgbClr val="009343"/>
                </a:solidFill>
                <a:latin typeface="Future Forces Expanded" pitchFamily="2" charset="0"/>
              </a:rPr>
              <a:t>Digital</a:t>
            </a:r>
            <a:r>
              <a:rPr lang="en-US" sz="1800" dirty="0">
                <a:solidFill>
                  <a:srgbClr val="5C80BC"/>
                </a:solidFill>
                <a:latin typeface="Future Forces Expanded" pitchFamily="2" charset="0"/>
              </a:rPr>
              <a:t> Hack</a:t>
            </a:r>
          </a:p>
        </p:txBody>
      </p:sp>
      <p:sp>
        <p:nvSpPr>
          <p:cNvPr id="9" name="Rectangle: Rounded Corners 25">
            <a:extLst>
              <a:ext uri="{FF2B5EF4-FFF2-40B4-BE49-F238E27FC236}">
                <a16:creationId xmlns:a16="http://schemas.microsoft.com/office/drawing/2014/main" id="{883DB6E8-DD03-6C68-38C0-22D7E55432DC}"/>
              </a:ext>
            </a:extLst>
          </p:cNvPr>
          <p:cNvSpPr/>
          <p:nvPr/>
        </p:nvSpPr>
        <p:spPr>
          <a:xfrm>
            <a:off x="3228978" y="78922"/>
            <a:ext cx="5834708" cy="4964792"/>
          </a:xfrm>
          <a:prstGeom prst="roundRect">
            <a:avLst>
              <a:gd name="adj" fmla="val 3560"/>
            </a:avLst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054BF00-985C-3B7B-AC69-CADFDD677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14" y="78826"/>
            <a:ext cx="2110746" cy="1055373"/>
          </a:xfrm>
          <a:prstGeom prst="rect">
            <a:avLst/>
          </a:prstGeom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068A62-1285-230F-C0B4-D9BF45F16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41" y="4421992"/>
            <a:ext cx="1268361" cy="49535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CB6954-B15F-C41D-AE19-A0FC971C5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1962" y="4502303"/>
            <a:ext cx="1676656" cy="33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29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5">
            <a:extLst>
              <a:ext uri="{FF2B5EF4-FFF2-40B4-BE49-F238E27FC236}">
                <a16:creationId xmlns:a16="http://schemas.microsoft.com/office/drawing/2014/main" id="{A733D9B7-7D3E-2D79-AA86-38583A5596B4}"/>
              </a:ext>
            </a:extLst>
          </p:cNvPr>
          <p:cNvSpPr/>
          <p:nvPr/>
        </p:nvSpPr>
        <p:spPr>
          <a:xfrm>
            <a:off x="138969" y="736132"/>
            <a:ext cx="8866061" cy="4247982"/>
          </a:xfrm>
          <a:prstGeom prst="roundRect">
            <a:avLst>
              <a:gd name="adj" fmla="val 3487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C91DE884-41EB-2306-D21E-449C2AB750A1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Демонстрация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2D3AED-27E1-15DD-EE0D-74228F8B0B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sp>
        <p:nvSpPr>
          <p:cNvPr id="5" name="Freeform 37">
            <a:extLst>
              <a:ext uri="{FF2B5EF4-FFF2-40B4-BE49-F238E27FC236}">
                <a16:creationId xmlns:a16="http://schemas.microsoft.com/office/drawing/2014/main" id="{DD48A432-BEDC-1161-0BBE-418C0A3BAC7F}"/>
              </a:ext>
            </a:extLst>
          </p:cNvPr>
          <p:cNvSpPr/>
          <p:nvPr/>
        </p:nvSpPr>
        <p:spPr>
          <a:xfrm rot="5400000">
            <a:off x="3966649" y="404812"/>
            <a:ext cx="2753915" cy="1944293"/>
          </a:xfrm>
          <a:custGeom>
            <a:avLst/>
            <a:gdLst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142877 w 3671887"/>
              <a:gd name="connsiteY3" fmla="*/ 1735141 h 2592390"/>
              <a:gd name="connsiteX4" fmla="*/ 714371 w 3671887"/>
              <a:gd name="connsiteY4" fmla="*/ 1735141 h 2592390"/>
              <a:gd name="connsiteX5" fmla="*/ 857249 w 3671887"/>
              <a:gd name="connsiteY5" fmla="*/ 1878019 h 2592390"/>
              <a:gd name="connsiteX6" fmla="*/ 857249 w 3671887"/>
              <a:gd name="connsiteY6" fmla="*/ 1878018 h 2592390"/>
              <a:gd name="connsiteX7" fmla="*/ 714371 w 3671887"/>
              <a:gd name="connsiteY7" fmla="*/ 1735140 h 2592390"/>
              <a:gd name="connsiteX8" fmla="*/ 142877 w 3671887"/>
              <a:gd name="connsiteY8" fmla="*/ 1735140 h 2592390"/>
              <a:gd name="connsiteX9" fmla="*/ 11227 w 3671887"/>
              <a:gd name="connsiteY9" fmla="*/ 1822404 h 2592390"/>
              <a:gd name="connsiteX10" fmla="*/ 0 w 3671887"/>
              <a:gd name="connsiteY10" fmla="*/ 1878013 h 2592390"/>
              <a:gd name="connsiteX11" fmla="*/ 0 w 3671887"/>
              <a:gd name="connsiteY11" fmla="*/ 0 h 2592390"/>
              <a:gd name="connsiteX12" fmla="*/ 3671887 w 3671887"/>
              <a:gd name="connsiteY12" fmla="*/ 2592389 h 2592390"/>
              <a:gd name="connsiteX13" fmla="*/ 714381 w 3671887"/>
              <a:gd name="connsiteY13" fmla="*/ 2592389 h 2592390"/>
              <a:gd name="connsiteX14" fmla="*/ 714376 w 3671887"/>
              <a:gd name="connsiteY14" fmla="*/ 2592390 h 2592390"/>
              <a:gd name="connsiteX15" fmla="*/ 142872 w 3671887"/>
              <a:gd name="connsiteY15" fmla="*/ 2592390 h 2592390"/>
              <a:gd name="connsiteX16" fmla="*/ 87263 w 3671887"/>
              <a:gd name="connsiteY16" fmla="*/ 2581163 h 2592390"/>
              <a:gd name="connsiteX17" fmla="*/ 11227 w 3671887"/>
              <a:gd name="connsiteY17" fmla="*/ 2505127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142877 w 3671887"/>
              <a:gd name="connsiteY3" fmla="*/ 1735141 h 2592390"/>
              <a:gd name="connsiteX4" fmla="*/ 714371 w 3671887"/>
              <a:gd name="connsiteY4" fmla="*/ 1735141 h 2592390"/>
              <a:gd name="connsiteX5" fmla="*/ 857249 w 3671887"/>
              <a:gd name="connsiteY5" fmla="*/ 1878019 h 2592390"/>
              <a:gd name="connsiteX6" fmla="*/ 857249 w 3671887"/>
              <a:gd name="connsiteY6" fmla="*/ 1878018 h 2592390"/>
              <a:gd name="connsiteX7" fmla="*/ 714371 w 3671887"/>
              <a:gd name="connsiteY7" fmla="*/ 1735140 h 2592390"/>
              <a:gd name="connsiteX8" fmla="*/ 142877 w 3671887"/>
              <a:gd name="connsiteY8" fmla="*/ 1735140 h 2592390"/>
              <a:gd name="connsiteX9" fmla="*/ 11227 w 3671887"/>
              <a:gd name="connsiteY9" fmla="*/ 1822404 h 2592390"/>
              <a:gd name="connsiteX10" fmla="*/ 0 w 3671887"/>
              <a:gd name="connsiteY10" fmla="*/ 1878013 h 2592390"/>
              <a:gd name="connsiteX11" fmla="*/ 0 w 3671887"/>
              <a:gd name="connsiteY11" fmla="*/ 0 h 2592390"/>
              <a:gd name="connsiteX12" fmla="*/ 3671887 w 3671887"/>
              <a:gd name="connsiteY12" fmla="*/ 2592389 h 2592390"/>
              <a:gd name="connsiteX13" fmla="*/ 714381 w 3671887"/>
              <a:gd name="connsiteY13" fmla="*/ 2592389 h 2592390"/>
              <a:gd name="connsiteX14" fmla="*/ 142872 w 3671887"/>
              <a:gd name="connsiteY14" fmla="*/ 2592390 h 2592390"/>
              <a:gd name="connsiteX15" fmla="*/ 87263 w 3671887"/>
              <a:gd name="connsiteY15" fmla="*/ 2581163 h 2592390"/>
              <a:gd name="connsiteX16" fmla="*/ 11227 w 3671887"/>
              <a:gd name="connsiteY16" fmla="*/ 2505127 h 2592390"/>
              <a:gd name="connsiteX17" fmla="*/ 0 w 3671887"/>
              <a:gd name="connsiteY17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142877 w 3671887"/>
              <a:gd name="connsiteY3" fmla="*/ 1735141 h 2592390"/>
              <a:gd name="connsiteX4" fmla="*/ 714371 w 3671887"/>
              <a:gd name="connsiteY4" fmla="*/ 1735141 h 2592390"/>
              <a:gd name="connsiteX5" fmla="*/ 857249 w 3671887"/>
              <a:gd name="connsiteY5" fmla="*/ 1878019 h 2592390"/>
              <a:gd name="connsiteX6" fmla="*/ 857249 w 3671887"/>
              <a:gd name="connsiteY6" fmla="*/ 1878018 h 2592390"/>
              <a:gd name="connsiteX7" fmla="*/ 714371 w 3671887"/>
              <a:gd name="connsiteY7" fmla="*/ 1735140 h 2592390"/>
              <a:gd name="connsiteX8" fmla="*/ 142877 w 3671887"/>
              <a:gd name="connsiteY8" fmla="*/ 1735140 h 2592390"/>
              <a:gd name="connsiteX9" fmla="*/ 11227 w 3671887"/>
              <a:gd name="connsiteY9" fmla="*/ 1822404 h 2592390"/>
              <a:gd name="connsiteX10" fmla="*/ 0 w 3671887"/>
              <a:gd name="connsiteY10" fmla="*/ 1878013 h 2592390"/>
              <a:gd name="connsiteX11" fmla="*/ 0 w 3671887"/>
              <a:gd name="connsiteY11" fmla="*/ 0 h 2592390"/>
              <a:gd name="connsiteX12" fmla="*/ 3671887 w 3671887"/>
              <a:gd name="connsiteY12" fmla="*/ 2592389 h 2592390"/>
              <a:gd name="connsiteX13" fmla="*/ 142872 w 3671887"/>
              <a:gd name="connsiteY13" fmla="*/ 2592390 h 2592390"/>
              <a:gd name="connsiteX14" fmla="*/ 87263 w 3671887"/>
              <a:gd name="connsiteY14" fmla="*/ 2581163 h 2592390"/>
              <a:gd name="connsiteX15" fmla="*/ 11227 w 3671887"/>
              <a:gd name="connsiteY15" fmla="*/ 2505127 h 2592390"/>
              <a:gd name="connsiteX16" fmla="*/ 0 w 3671887"/>
              <a:gd name="connsiteY16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142877 w 3671887"/>
              <a:gd name="connsiteY3" fmla="*/ 1735141 h 2592390"/>
              <a:gd name="connsiteX4" fmla="*/ 714371 w 3671887"/>
              <a:gd name="connsiteY4" fmla="*/ 1735141 h 2592390"/>
              <a:gd name="connsiteX5" fmla="*/ 857249 w 3671887"/>
              <a:gd name="connsiteY5" fmla="*/ 1878019 h 2592390"/>
              <a:gd name="connsiteX6" fmla="*/ 714371 w 3671887"/>
              <a:gd name="connsiteY6" fmla="*/ 1735140 h 2592390"/>
              <a:gd name="connsiteX7" fmla="*/ 142877 w 3671887"/>
              <a:gd name="connsiteY7" fmla="*/ 1735140 h 2592390"/>
              <a:gd name="connsiteX8" fmla="*/ 11227 w 3671887"/>
              <a:gd name="connsiteY8" fmla="*/ 1822404 h 2592390"/>
              <a:gd name="connsiteX9" fmla="*/ 0 w 3671887"/>
              <a:gd name="connsiteY9" fmla="*/ 1878013 h 2592390"/>
              <a:gd name="connsiteX10" fmla="*/ 0 w 3671887"/>
              <a:gd name="connsiteY10" fmla="*/ 0 h 2592390"/>
              <a:gd name="connsiteX11" fmla="*/ 3671887 w 3671887"/>
              <a:gd name="connsiteY11" fmla="*/ 2592389 h 2592390"/>
              <a:gd name="connsiteX12" fmla="*/ 142872 w 3671887"/>
              <a:gd name="connsiteY12" fmla="*/ 2592390 h 2592390"/>
              <a:gd name="connsiteX13" fmla="*/ 87263 w 3671887"/>
              <a:gd name="connsiteY13" fmla="*/ 2581163 h 2592390"/>
              <a:gd name="connsiteX14" fmla="*/ 11227 w 3671887"/>
              <a:gd name="connsiteY14" fmla="*/ 2505127 h 2592390"/>
              <a:gd name="connsiteX15" fmla="*/ 0 w 3671887"/>
              <a:gd name="connsiteY15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142877 w 3671887"/>
              <a:gd name="connsiteY3" fmla="*/ 1735141 h 2592390"/>
              <a:gd name="connsiteX4" fmla="*/ 714371 w 3671887"/>
              <a:gd name="connsiteY4" fmla="*/ 1735141 h 2592390"/>
              <a:gd name="connsiteX5" fmla="*/ 714371 w 3671887"/>
              <a:gd name="connsiteY5" fmla="*/ 1735140 h 2592390"/>
              <a:gd name="connsiteX6" fmla="*/ 142877 w 3671887"/>
              <a:gd name="connsiteY6" fmla="*/ 1735140 h 2592390"/>
              <a:gd name="connsiteX7" fmla="*/ 11227 w 3671887"/>
              <a:gd name="connsiteY7" fmla="*/ 1822404 h 2592390"/>
              <a:gd name="connsiteX8" fmla="*/ 0 w 3671887"/>
              <a:gd name="connsiteY8" fmla="*/ 1878013 h 2592390"/>
              <a:gd name="connsiteX9" fmla="*/ 0 w 3671887"/>
              <a:gd name="connsiteY9" fmla="*/ 0 h 2592390"/>
              <a:gd name="connsiteX10" fmla="*/ 3671887 w 3671887"/>
              <a:gd name="connsiteY10" fmla="*/ 2592389 h 2592390"/>
              <a:gd name="connsiteX11" fmla="*/ 142872 w 3671887"/>
              <a:gd name="connsiteY11" fmla="*/ 2592390 h 2592390"/>
              <a:gd name="connsiteX12" fmla="*/ 87263 w 3671887"/>
              <a:gd name="connsiteY12" fmla="*/ 2581163 h 2592390"/>
              <a:gd name="connsiteX13" fmla="*/ 11227 w 3671887"/>
              <a:gd name="connsiteY13" fmla="*/ 2505127 h 2592390"/>
              <a:gd name="connsiteX14" fmla="*/ 0 w 3671887"/>
              <a:gd name="connsiteY14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142877 w 3671887"/>
              <a:gd name="connsiteY3" fmla="*/ 1735141 h 2592390"/>
              <a:gd name="connsiteX4" fmla="*/ 714371 w 3671887"/>
              <a:gd name="connsiteY4" fmla="*/ 1735141 h 2592390"/>
              <a:gd name="connsiteX5" fmla="*/ 142877 w 3671887"/>
              <a:gd name="connsiteY5" fmla="*/ 1735140 h 2592390"/>
              <a:gd name="connsiteX6" fmla="*/ 11227 w 3671887"/>
              <a:gd name="connsiteY6" fmla="*/ 1822404 h 2592390"/>
              <a:gd name="connsiteX7" fmla="*/ 0 w 3671887"/>
              <a:gd name="connsiteY7" fmla="*/ 1878013 h 2592390"/>
              <a:gd name="connsiteX8" fmla="*/ 0 w 3671887"/>
              <a:gd name="connsiteY8" fmla="*/ 0 h 2592390"/>
              <a:gd name="connsiteX9" fmla="*/ 3671887 w 3671887"/>
              <a:gd name="connsiteY9" fmla="*/ 2592389 h 2592390"/>
              <a:gd name="connsiteX10" fmla="*/ 142872 w 3671887"/>
              <a:gd name="connsiteY10" fmla="*/ 2592390 h 2592390"/>
              <a:gd name="connsiteX11" fmla="*/ 87263 w 3671887"/>
              <a:gd name="connsiteY11" fmla="*/ 2581163 h 2592390"/>
              <a:gd name="connsiteX12" fmla="*/ 11227 w 3671887"/>
              <a:gd name="connsiteY12" fmla="*/ 2505127 h 2592390"/>
              <a:gd name="connsiteX13" fmla="*/ 0 w 3671887"/>
              <a:gd name="connsiteY13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142877 w 3671887"/>
              <a:gd name="connsiteY3" fmla="*/ 1735141 h 2592390"/>
              <a:gd name="connsiteX4" fmla="*/ 142877 w 3671887"/>
              <a:gd name="connsiteY4" fmla="*/ 1735140 h 2592390"/>
              <a:gd name="connsiteX5" fmla="*/ 11227 w 3671887"/>
              <a:gd name="connsiteY5" fmla="*/ 1822404 h 2592390"/>
              <a:gd name="connsiteX6" fmla="*/ 0 w 3671887"/>
              <a:gd name="connsiteY6" fmla="*/ 1878013 h 2592390"/>
              <a:gd name="connsiteX7" fmla="*/ 0 w 3671887"/>
              <a:gd name="connsiteY7" fmla="*/ 0 h 2592390"/>
              <a:gd name="connsiteX8" fmla="*/ 3671887 w 3671887"/>
              <a:gd name="connsiteY8" fmla="*/ 2592389 h 2592390"/>
              <a:gd name="connsiteX9" fmla="*/ 142872 w 3671887"/>
              <a:gd name="connsiteY9" fmla="*/ 2592390 h 2592390"/>
              <a:gd name="connsiteX10" fmla="*/ 87263 w 3671887"/>
              <a:gd name="connsiteY10" fmla="*/ 2581163 h 2592390"/>
              <a:gd name="connsiteX11" fmla="*/ 11227 w 3671887"/>
              <a:gd name="connsiteY11" fmla="*/ 2505127 h 2592390"/>
              <a:gd name="connsiteX12" fmla="*/ 0 w 3671887"/>
              <a:gd name="connsiteY12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142877 w 3671887"/>
              <a:gd name="connsiteY3" fmla="*/ 1735141 h 2592390"/>
              <a:gd name="connsiteX4" fmla="*/ 11227 w 3671887"/>
              <a:gd name="connsiteY4" fmla="*/ 1822404 h 2592390"/>
              <a:gd name="connsiteX5" fmla="*/ 0 w 3671887"/>
              <a:gd name="connsiteY5" fmla="*/ 1878013 h 2592390"/>
              <a:gd name="connsiteX6" fmla="*/ 0 w 3671887"/>
              <a:gd name="connsiteY6" fmla="*/ 0 h 2592390"/>
              <a:gd name="connsiteX7" fmla="*/ 3671887 w 3671887"/>
              <a:gd name="connsiteY7" fmla="*/ 2592389 h 2592390"/>
              <a:gd name="connsiteX8" fmla="*/ 142872 w 3671887"/>
              <a:gd name="connsiteY8" fmla="*/ 2592390 h 2592390"/>
              <a:gd name="connsiteX9" fmla="*/ 87263 w 3671887"/>
              <a:gd name="connsiteY9" fmla="*/ 2581163 h 2592390"/>
              <a:gd name="connsiteX10" fmla="*/ 11227 w 3671887"/>
              <a:gd name="connsiteY10" fmla="*/ 2505127 h 2592390"/>
              <a:gd name="connsiteX11" fmla="*/ 0 w 3671887"/>
              <a:gd name="connsiteY11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11227 w 3671887"/>
              <a:gd name="connsiteY3" fmla="*/ 1822404 h 2592390"/>
              <a:gd name="connsiteX4" fmla="*/ 0 w 3671887"/>
              <a:gd name="connsiteY4" fmla="*/ 1878013 h 2592390"/>
              <a:gd name="connsiteX5" fmla="*/ 0 w 3671887"/>
              <a:gd name="connsiteY5" fmla="*/ 0 h 2592390"/>
              <a:gd name="connsiteX6" fmla="*/ 3671887 w 3671887"/>
              <a:gd name="connsiteY6" fmla="*/ 2592389 h 2592390"/>
              <a:gd name="connsiteX7" fmla="*/ 142872 w 3671887"/>
              <a:gd name="connsiteY7" fmla="*/ 2592390 h 2592390"/>
              <a:gd name="connsiteX8" fmla="*/ 87263 w 3671887"/>
              <a:gd name="connsiteY8" fmla="*/ 2581163 h 2592390"/>
              <a:gd name="connsiteX9" fmla="*/ 11227 w 3671887"/>
              <a:gd name="connsiteY9" fmla="*/ 2505127 h 2592390"/>
              <a:gd name="connsiteX10" fmla="*/ 0 w 3671887"/>
              <a:gd name="connsiteY10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11227 w 3671887"/>
              <a:gd name="connsiteY2" fmla="*/ 1822405 h 2592390"/>
              <a:gd name="connsiteX3" fmla="*/ 0 w 3671887"/>
              <a:gd name="connsiteY3" fmla="*/ 1878013 h 2592390"/>
              <a:gd name="connsiteX4" fmla="*/ 0 w 3671887"/>
              <a:gd name="connsiteY4" fmla="*/ 0 h 2592390"/>
              <a:gd name="connsiteX5" fmla="*/ 3671887 w 3671887"/>
              <a:gd name="connsiteY5" fmla="*/ 2592389 h 2592390"/>
              <a:gd name="connsiteX6" fmla="*/ 142872 w 3671887"/>
              <a:gd name="connsiteY6" fmla="*/ 2592390 h 2592390"/>
              <a:gd name="connsiteX7" fmla="*/ 87263 w 3671887"/>
              <a:gd name="connsiteY7" fmla="*/ 2581163 h 2592390"/>
              <a:gd name="connsiteX8" fmla="*/ 11227 w 3671887"/>
              <a:gd name="connsiteY8" fmla="*/ 2505127 h 2592390"/>
              <a:gd name="connsiteX9" fmla="*/ 0 w 3671887"/>
              <a:gd name="connsiteY9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0 w 3671887"/>
              <a:gd name="connsiteY2" fmla="*/ 1878013 h 2592390"/>
              <a:gd name="connsiteX3" fmla="*/ 0 w 3671887"/>
              <a:gd name="connsiteY3" fmla="*/ 0 h 2592390"/>
              <a:gd name="connsiteX4" fmla="*/ 3671887 w 3671887"/>
              <a:gd name="connsiteY4" fmla="*/ 2592389 h 2592390"/>
              <a:gd name="connsiteX5" fmla="*/ 142872 w 3671887"/>
              <a:gd name="connsiteY5" fmla="*/ 2592390 h 2592390"/>
              <a:gd name="connsiteX6" fmla="*/ 87263 w 3671887"/>
              <a:gd name="connsiteY6" fmla="*/ 2581163 h 2592390"/>
              <a:gd name="connsiteX7" fmla="*/ 11227 w 3671887"/>
              <a:gd name="connsiteY7" fmla="*/ 2505127 h 2592390"/>
              <a:gd name="connsiteX8" fmla="*/ 0 w 3671887"/>
              <a:gd name="connsiteY8" fmla="*/ 2449518 h 2592390"/>
              <a:gd name="connsiteX0" fmla="*/ 0 w 3671887"/>
              <a:gd name="connsiteY0" fmla="*/ 2449518 h 2592390"/>
              <a:gd name="connsiteX1" fmla="*/ 0 w 3671887"/>
              <a:gd name="connsiteY1" fmla="*/ 1878014 h 2592390"/>
              <a:gd name="connsiteX2" fmla="*/ 0 w 3671887"/>
              <a:gd name="connsiteY2" fmla="*/ 0 h 2592390"/>
              <a:gd name="connsiteX3" fmla="*/ 3671887 w 3671887"/>
              <a:gd name="connsiteY3" fmla="*/ 2592389 h 2592390"/>
              <a:gd name="connsiteX4" fmla="*/ 142872 w 3671887"/>
              <a:gd name="connsiteY4" fmla="*/ 2592390 h 2592390"/>
              <a:gd name="connsiteX5" fmla="*/ 87263 w 3671887"/>
              <a:gd name="connsiteY5" fmla="*/ 2581163 h 2592390"/>
              <a:gd name="connsiteX6" fmla="*/ 11227 w 3671887"/>
              <a:gd name="connsiteY6" fmla="*/ 2505127 h 2592390"/>
              <a:gd name="connsiteX7" fmla="*/ 0 w 3671887"/>
              <a:gd name="connsiteY7" fmla="*/ 2449518 h 2592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71887" h="2592390">
                <a:moveTo>
                  <a:pt x="0" y="2449518"/>
                </a:moveTo>
                <a:lnTo>
                  <a:pt x="0" y="1878014"/>
                </a:lnTo>
                <a:lnTo>
                  <a:pt x="0" y="0"/>
                </a:lnTo>
                <a:lnTo>
                  <a:pt x="3671887" y="2592389"/>
                </a:lnTo>
                <a:lnTo>
                  <a:pt x="142872" y="2592390"/>
                </a:lnTo>
                <a:lnTo>
                  <a:pt x="87263" y="2581163"/>
                </a:lnTo>
                <a:cubicBezTo>
                  <a:pt x="53075" y="2566702"/>
                  <a:pt x="25687" y="2539314"/>
                  <a:pt x="11227" y="2505127"/>
                </a:cubicBezTo>
                <a:lnTo>
                  <a:pt x="0" y="2449518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20000"/>
                </a:schemeClr>
              </a:gs>
              <a:gs pos="75000">
                <a:srgbClr val="FFFFFF">
                  <a:alpha val="0"/>
                </a:srgb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/>
            </a:pPr>
            <a:endParaRPr lang="fr-FR" sz="1050"/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13CF9C32-F14E-6186-91FB-3C79C7F626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6029" y="1281177"/>
            <a:ext cx="5347097" cy="3073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91E6D4E-D4DD-7613-0071-CA1CBC460E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" r="11354"/>
          <a:stretch/>
        </p:blipFill>
        <p:spPr>
          <a:xfrm>
            <a:off x="2490950" y="1495611"/>
            <a:ext cx="4022409" cy="254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299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: Rounded Corners 25">
            <a:extLst>
              <a:ext uri="{FF2B5EF4-FFF2-40B4-BE49-F238E27FC236}">
                <a16:creationId xmlns:a16="http://schemas.microsoft.com/office/drawing/2014/main" id="{F28097CE-ACA0-203E-DB5D-F8AD49548FB7}"/>
              </a:ext>
            </a:extLst>
          </p:cNvPr>
          <p:cNvSpPr/>
          <p:nvPr/>
        </p:nvSpPr>
        <p:spPr>
          <a:xfrm>
            <a:off x="36000" y="1063792"/>
            <a:ext cx="9072000" cy="3142069"/>
          </a:xfrm>
          <a:prstGeom prst="roundRect">
            <a:avLst>
              <a:gd name="adj" fmla="val 8120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C91DE884-41EB-2306-D21E-449C2AB750A1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Команда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2D3AED-27E1-15DD-EE0D-74228F8B0B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sp>
        <p:nvSpPr>
          <p:cNvPr id="7" name="Объект 7">
            <a:extLst>
              <a:ext uri="{FF2B5EF4-FFF2-40B4-BE49-F238E27FC236}">
                <a16:creationId xmlns:a16="http://schemas.microsoft.com/office/drawing/2014/main" id="{356F4EA8-CB29-654B-3CAB-E762C5BC492E}"/>
              </a:ext>
            </a:extLst>
          </p:cNvPr>
          <p:cNvSpPr txBox="1">
            <a:spLocks/>
          </p:cNvSpPr>
          <p:nvPr/>
        </p:nvSpPr>
        <p:spPr>
          <a:xfrm>
            <a:off x="100800" y="3331973"/>
            <a:ext cx="2160000" cy="72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ru-RU" sz="2000" dirty="0">
                <a:solidFill>
                  <a:schemeClr val="dk1"/>
                </a:solidFill>
                <a:latin typeface="Unbounded SemiBold" pitchFamily="2" charset="0"/>
                <a:ea typeface="+mj-ea"/>
              </a:rPr>
              <a:t>Андрей Миронов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38B8A932-2E92-8E6C-812A-B1BAF510019B}"/>
              </a:ext>
            </a:extLst>
          </p:cNvPr>
          <p:cNvSpPr txBox="1">
            <a:spLocks/>
          </p:cNvSpPr>
          <p:nvPr/>
        </p:nvSpPr>
        <p:spPr>
          <a:xfrm>
            <a:off x="2361600" y="3331973"/>
            <a:ext cx="2160000" cy="72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ru-RU" sz="2000" dirty="0">
                <a:solidFill>
                  <a:schemeClr val="dk1"/>
                </a:solidFill>
                <a:latin typeface="Unbounded SemiBold" pitchFamily="2" charset="0"/>
                <a:ea typeface="+mj-ea"/>
              </a:rPr>
              <a:t>Зворыгин</a:t>
            </a:r>
          </a:p>
          <a:p>
            <a:pPr marL="0" indent="0">
              <a:spcBef>
                <a:spcPct val="0"/>
              </a:spcBef>
              <a:buNone/>
            </a:pPr>
            <a:r>
              <a:rPr lang="ru-RU" sz="2000" dirty="0">
                <a:solidFill>
                  <a:schemeClr val="dk1"/>
                </a:solidFill>
                <a:latin typeface="Unbounded SemiBold" pitchFamily="2" charset="0"/>
                <a:ea typeface="+mj-ea"/>
              </a:rPr>
              <a:t>Владимир</a:t>
            </a:r>
          </a:p>
        </p:txBody>
      </p:sp>
      <p:sp>
        <p:nvSpPr>
          <p:cNvPr id="9" name="Объект 7">
            <a:extLst>
              <a:ext uri="{FF2B5EF4-FFF2-40B4-BE49-F238E27FC236}">
                <a16:creationId xmlns:a16="http://schemas.microsoft.com/office/drawing/2014/main" id="{D2CCF18F-C776-54CE-089A-135D68DEE0D8}"/>
              </a:ext>
            </a:extLst>
          </p:cNvPr>
          <p:cNvSpPr txBox="1">
            <a:spLocks/>
          </p:cNvSpPr>
          <p:nvPr/>
        </p:nvSpPr>
        <p:spPr>
          <a:xfrm>
            <a:off x="4622400" y="3331973"/>
            <a:ext cx="2160000" cy="72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ru-RU" sz="2000" dirty="0">
                <a:solidFill>
                  <a:schemeClr val="dk1"/>
                </a:solidFill>
                <a:latin typeface="Unbounded SemiBold" pitchFamily="2" charset="0"/>
                <a:ea typeface="+mj-ea"/>
                <a:cs typeface="Alexandria Medium"/>
              </a:rPr>
              <a:t>Диков</a:t>
            </a:r>
          </a:p>
          <a:p>
            <a:pPr marL="0" indent="0">
              <a:spcBef>
                <a:spcPct val="0"/>
              </a:spcBef>
              <a:buNone/>
            </a:pPr>
            <a:r>
              <a:rPr lang="ru-RU" sz="2000" dirty="0">
                <a:solidFill>
                  <a:schemeClr val="dk1"/>
                </a:solidFill>
                <a:latin typeface="Unbounded SemiBold" pitchFamily="2" charset="0"/>
                <a:ea typeface="+mj-ea"/>
                <a:cs typeface="Alexandria Medium"/>
              </a:rPr>
              <a:t>Александр</a:t>
            </a:r>
          </a:p>
        </p:txBody>
      </p:sp>
      <p:sp>
        <p:nvSpPr>
          <p:cNvPr id="10" name="Объект 7">
            <a:extLst>
              <a:ext uri="{FF2B5EF4-FFF2-40B4-BE49-F238E27FC236}">
                <a16:creationId xmlns:a16="http://schemas.microsoft.com/office/drawing/2014/main" id="{BBC60093-EF90-A338-F79F-BEFB28410FA6}"/>
              </a:ext>
            </a:extLst>
          </p:cNvPr>
          <p:cNvSpPr txBox="1">
            <a:spLocks/>
          </p:cNvSpPr>
          <p:nvPr/>
        </p:nvSpPr>
        <p:spPr>
          <a:xfrm>
            <a:off x="6883200" y="3331973"/>
            <a:ext cx="2160000" cy="72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solidFill>
                  <a:schemeClr val="dk1"/>
                </a:solidFill>
                <a:latin typeface="Unbounded SemiBold" pitchFamily="2" charset="0"/>
                <a:ea typeface="+mj-ea"/>
                <a:cs typeface="Alexandria Medium"/>
              </a:rPr>
              <a:t>Алексей Садохин</a:t>
            </a:r>
          </a:p>
        </p:txBody>
      </p:sp>
      <p:sp>
        <p:nvSpPr>
          <p:cNvPr id="14" name="Rectangle: Rounded Corners 25">
            <a:extLst>
              <a:ext uri="{FF2B5EF4-FFF2-40B4-BE49-F238E27FC236}">
                <a16:creationId xmlns:a16="http://schemas.microsoft.com/office/drawing/2014/main" id="{E0DC3EDD-6C6B-9601-B4A2-CD0611A351FE}"/>
              </a:ext>
            </a:extLst>
          </p:cNvPr>
          <p:cNvSpPr/>
          <p:nvPr/>
        </p:nvSpPr>
        <p:spPr>
          <a:xfrm>
            <a:off x="100800" y="1139057"/>
            <a:ext cx="2160000" cy="2160000"/>
          </a:xfrm>
          <a:prstGeom prst="roundRect">
            <a:avLst>
              <a:gd name="adj" fmla="val 9979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5" name="Rectangle: Rounded Corners 25">
            <a:extLst>
              <a:ext uri="{FF2B5EF4-FFF2-40B4-BE49-F238E27FC236}">
                <a16:creationId xmlns:a16="http://schemas.microsoft.com/office/drawing/2014/main" id="{F4556547-D382-8569-BF72-2211BB7F923B}"/>
              </a:ext>
            </a:extLst>
          </p:cNvPr>
          <p:cNvSpPr/>
          <p:nvPr/>
        </p:nvSpPr>
        <p:spPr>
          <a:xfrm>
            <a:off x="2361600" y="1139057"/>
            <a:ext cx="2160000" cy="2160000"/>
          </a:xfrm>
          <a:prstGeom prst="roundRect">
            <a:avLst>
              <a:gd name="adj" fmla="val 9979"/>
            </a:avLst>
          </a:prstGeom>
          <a:blipFill dpi="0" rotWithShape="1">
            <a:blip r:embed="rId4"/>
            <a:srcRect/>
            <a:tile tx="-17145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6" name="Rectangle: Rounded Corners 25">
            <a:extLst>
              <a:ext uri="{FF2B5EF4-FFF2-40B4-BE49-F238E27FC236}">
                <a16:creationId xmlns:a16="http://schemas.microsoft.com/office/drawing/2014/main" id="{F077C4C0-EC7C-57D8-CE44-D625506A34FA}"/>
              </a:ext>
            </a:extLst>
          </p:cNvPr>
          <p:cNvSpPr/>
          <p:nvPr/>
        </p:nvSpPr>
        <p:spPr>
          <a:xfrm>
            <a:off x="4622400" y="1139057"/>
            <a:ext cx="2160000" cy="2160000"/>
          </a:xfrm>
          <a:prstGeom prst="roundRect">
            <a:avLst>
              <a:gd name="adj" fmla="val 9979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7" name="Rectangle: Rounded Corners 25">
            <a:extLst>
              <a:ext uri="{FF2B5EF4-FFF2-40B4-BE49-F238E27FC236}">
                <a16:creationId xmlns:a16="http://schemas.microsoft.com/office/drawing/2014/main" id="{C644A483-930F-6846-D349-03FEE2F05E3C}"/>
              </a:ext>
            </a:extLst>
          </p:cNvPr>
          <p:cNvSpPr/>
          <p:nvPr/>
        </p:nvSpPr>
        <p:spPr>
          <a:xfrm>
            <a:off x="6883200" y="1139057"/>
            <a:ext cx="2160000" cy="2160000"/>
          </a:xfrm>
          <a:prstGeom prst="roundRect">
            <a:avLst>
              <a:gd name="adj" fmla="val 9979"/>
            </a:avLst>
          </a:prstGeom>
          <a:blipFill dpi="0" rotWithShape="1">
            <a:blip r:embed="rId6"/>
            <a:srcRect/>
            <a:tile tx="-635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4031BC-1563-D02F-EE3A-5C5A549F2B8D}"/>
              </a:ext>
            </a:extLst>
          </p:cNvPr>
          <p:cNvSpPr txBox="1"/>
          <p:nvPr/>
        </p:nvSpPr>
        <p:spPr>
          <a:xfrm>
            <a:off x="2361600" y="3903794"/>
            <a:ext cx="216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Unbounded ExtraLight" pitchFamily="2" charset="0"/>
              </a:rPr>
              <a:t>Captain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5B196C-04BE-2421-1E2A-08C86F866C03}"/>
              </a:ext>
            </a:extLst>
          </p:cNvPr>
          <p:cNvSpPr txBox="1"/>
          <p:nvPr/>
        </p:nvSpPr>
        <p:spPr>
          <a:xfrm>
            <a:off x="100800" y="3898084"/>
            <a:ext cx="216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Unbounded ExtraLight" pitchFamily="2" charset="0"/>
              </a:rPr>
              <a:t>NLP engineer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E7D756-2295-4EE4-02CF-1FD81007BD7D}"/>
              </a:ext>
            </a:extLst>
          </p:cNvPr>
          <p:cNvSpPr txBox="1"/>
          <p:nvPr/>
        </p:nvSpPr>
        <p:spPr>
          <a:xfrm>
            <a:off x="4622400" y="3896216"/>
            <a:ext cx="216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Unbounded ExtraLight" pitchFamily="2" charset="0"/>
              </a:rPr>
              <a:t>Data scientist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0CC000-7704-9CFE-5C14-2FD345E5025D}"/>
              </a:ext>
            </a:extLst>
          </p:cNvPr>
          <p:cNvSpPr txBox="1"/>
          <p:nvPr/>
        </p:nvSpPr>
        <p:spPr>
          <a:xfrm>
            <a:off x="6883200" y="3891604"/>
            <a:ext cx="216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Unbounded ExtraLight" pitchFamily="2" charset="0"/>
              </a:rPr>
              <a:t>Architect</a:t>
            </a:r>
          </a:p>
        </p:txBody>
      </p:sp>
    </p:spTree>
    <p:extLst>
      <p:ext uri="{BB962C8B-B14F-4D97-AF65-F5344CB8AC3E}">
        <p14:creationId xmlns:p14="http://schemas.microsoft.com/office/powerpoint/2010/main" val="1939545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5">
            <a:extLst>
              <a:ext uri="{FF2B5EF4-FFF2-40B4-BE49-F238E27FC236}">
                <a16:creationId xmlns:a16="http://schemas.microsoft.com/office/drawing/2014/main" id="{A733D9B7-7D3E-2D79-AA86-38583A5596B4}"/>
              </a:ext>
            </a:extLst>
          </p:cNvPr>
          <p:cNvSpPr/>
          <p:nvPr/>
        </p:nvSpPr>
        <p:spPr>
          <a:xfrm>
            <a:off x="138968" y="736132"/>
            <a:ext cx="8866061" cy="4247982"/>
          </a:xfrm>
          <a:prstGeom prst="roundRect">
            <a:avLst>
              <a:gd name="adj" fmla="val 3487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C91DE884-41EB-2306-D21E-449C2AB750A1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Решение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2D3AED-27E1-15DD-EE0D-74228F8B0B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8D7655-0709-D9DE-1D6E-ABACDB341E9B}"/>
              </a:ext>
            </a:extLst>
          </p:cNvPr>
          <p:cNvSpPr txBox="1"/>
          <p:nvPr/>
        </p:nvSpPr>
        <p:spPr>
          <a:xfrm>
            <a:off x="6364537" y="1265440"/>
            <a:ext cx="1193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Unbounded" pitchFamily="2" charset="0"/>
              </a:rPr>
              <a:t>Причина</a:t>
            </a:r>
            <a:endParaRPr lang="en-US" sz="1400" dirty="0">
              <a:latin typeface="Future Forces Expanded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6AC680-0CA9-316B-1C04-AF5F8279F244}"/>
              </a:ext>
            </a:extLst>
          </p:cNvPr>
          <p:cNvSpPr txBox="1"/>
          <p:nvPr/>
        </p:nvSpPr>
        <p:spPr>
          <a:xfrm>
            <a:off x="6364537" y="2165515"/>
            <a:ext cx="24715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Unbounded" pitchFamily="2" charset="0"/>
              </a:rPr>
              <a:t>Настроение ответов</a:t>
            </a:r>
            <a:endParaRPr lang="en-US" sz="1400" dirty="0">
              <a:latin typeface="Future Forces Expanded" pitchFamily="2" charset="0"/>
            </a:endParaRPr>
          </a:p>
        </p:txBody>
      </p:sp>
      <p:grpSp>
        <p:nvGrpSpPr>
          <p:cNvPr id="8" name="Google Shape;1595;p124">
            <a:extLst>
              <a:ext uri="{FF2B5EF4-FFF2-40B4-BE49-F238E27FC236}">
                <a16:creationId xmlns:a16="http://schemas.microsoft.com/office/drawing/2014/main" id="{E8F381DF-30A9-FAC7-FC9D-8C206BC6C0E8}"/>
              </a:ext>
            </a:extLst>
          </p:cNvPr>
          <p:cNvGrpSpPr/>
          <p:nvPr/>
        </p:nvGrpSpPr>
        <p:grpSpPr>
          <a:xfrm>
            <a:off x="516784" y="1817622"/>
            <a:ext cx="406800" cy="406800"/>
            <a:chOff x="7059376" y="2753905"/>
            <a:chExt cx="284704" cy="323864"/>
          </a:xfrm>
          <a:solidFill>
            <a:srgbClr val="5C80BC"/>
          </a:solidFill>
        </p:grpSpPr>
        <p:sp>
          <p:nvSpPr>
            <p:cNvPr id="9" name="Google Shape;1596;p124">
              <a:extLst>
                <a:ext uri="{FF2B5EF4-FFF2-40B4-BE49-F238E27FC236}">
                  <a16:creationId xmlns:a16="http://schemas.microsoft.com/office/drawing/2014/main" id="{65E7902F-AEEC-834F-7187-7695EBDF639E}"/>
                </a:ext>
              </a:extLst>
            </p:cNvPr>
            <p:cNvSpPr/>
            <p:nvPr/>
          </p:nvSpPr>
          <p:spPr>
            <a:xfrm>
              <a:off x="7059376" y="3020762"/>
              <a:ext cx="218147" cy="57007"/>
            </a:xfrm>
            <a:custGeom>
              <a:avLst/>
              <a:gdLst/>
              <a:ahLst/>
              <a:cxnLst/>
              <a:rect l="l" t="t" r="r" b="b"/>
              <a:pathLst>
                <a:path w="11147" h="2913" extrusionOk="0">
                  <a:moveTo>
                    <a:pt x="490" y="1"/>
                  </a:moveTo>
                  <a:cubicBezTo>
                    <a:pt x="226" y="1"/>
                    <a:pt x="0" y="226"/>
                    <a:pt x="0" y="491"/>
                  </a:cubicBezTo>
                  <a:cubicBezTo>
                    <a:pt x="10" y="1834"/>
                    <a:pt x="1088" y="2912"/>
                    <a:pt x="2431" y="2912"/>
                  </a:cubicBezTo>
                  <a:lnTo>
                    <a:pt x="11146" y="2912"/>
                  </a:lnTo>
                  <a:cubicBezTo>
                    <a:pt x="10833" y="2501"/>
                    <a:pt x="10666" y="2001"/>
                    <a:pt x="10666" y="1481"/>
                  </a:cubicBezTo>
                  <a:lnTo>
                    <a:pt x="10666" y="1471"/>
                  </a:lnTo>
                  <a:lnTo>
                    <a:pt x="106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597;p124">
              <a:extLst>
                <a:ext uri="{FF2B5EF4-FFF2-40B4-BE49-F238E27FC236}">
                  <a16:creationId xmlns:a16="http://schemas.microsoft.com/office/drawing/2014/main" id="{F24F31A3-A3C5-6E58-72FB-9F9398E4FB89}"/>
                </a:ext>
              </a:extLst>
            </p:cNvPr>
            <p:cNvSpPr/>
            <p:nvPr/>
          </p:nvSpPr>
          <p:spPr>
            <a:xfrm>
              <a:off x="7097362" y="2753905"/>
              <a:ext cx="246719" cy="323473"/>
            </a:xfrm>
            <a:custGeom>
              <a:avLst/>
              <a:gdLst/>
              <a:ahLst/>
              <a:cxnLst/>
              <a:rect l="l" t="t" r="r" b="b"/>
              <a:pathLst>
                <a:path w="12607" h="16529" extrusionOk="0">
                  <a:moveTo>
                    <a:pt x="3333" y="2967"/>
                  </a:moveTo>
                  <a:cubicBezTo>
                    <a:pt x="3356" y="2967"/>
                    <a:pt x="3379" y="2968"/>
                    <a:pt x="3402" y="2971"/>
                  </a:cubicBezTo>
                  <a:lnTo>
                    <a:pt x="9215" y="2971"/>
                  </a:lnTo>
                  <a:cubicBezTo>
                    <a:pt x="9764" y="3059"/>
                    <a:pt x="9764" y="3854"/>
                    <a:pt x="9215" y="3942"/>
                  </a:cubicBezTo>
                  <a:lnTo>
                    <a:pt x="3402" y="3942"/>
                  </a:lnTo>
                  <a:cubicBezTo>
                    <a:pt x="3375" y="3946"/>
                    <a:pt x="3348" y="3948"/>
                    <a:pt x="3321" y="3948"/>
                  </a:cubicBezTo>
                  <a:cubicBezTo>
                    <a:pt x="3053" y="3948"/>
                    <a:pt x="2833" y="3729"/>
                    <a:pt x="2833" y="3461"/>
                  </a:cubicBezTo>
                  <a:cubicBezTo>
                    <a:pt x="2833" y="3181"/>
                    <a:pt x="3059" y="2967"/>
                    <a:pt x="3333" y="2967"/>
                  </a:cubicBezTo>
                  <a:close/>
                  <a:moveTo>
                    <a:pt x="3321" y="4906"/>
                  </a:moveTo>
                  <a:cubicBezTo>
                    <a:pt x="3348" y="4906"/>
                    <a:pt x="3375" y="4908"/>
                    <a:pt x="3402" y="4912"/>
                  </a:cubicBezTo>
                  <a:lnTo>
                    <a:pt x="6304" y="4912"/>
                  </a:lnTo>
                  <a:cubicBezTo>
                    <a:pt x="6862" y="4991"/>
                    <a:pt x="6862" y="5795"/>
                    <a:pt x="6304" y="5883"/>
                  </a:cubicBezTo>
                  <a:lnTo>
                    <a:pt x="3402" y="5883"/>
                  </a:lnTo>
                  <a:cubicBezTo>
                    <a:pt x="3379" y="5886"/>
                    <a:pt x="3356" y="5887"/>
                    <a:pt x="3333" y="5887"/>
                  </a:cubicBezTo>
                  <a:cubicBezTo>
                    <a:pt x="3059" y="5887"/>
                    <a:pt x="2833" y="5673"/>
                    <a:pt x="2833" y="5393"/>
                  </a:cubicBezTo>
                  <a:cubicBezTo>
                    <a:pt x="2833" y="5125"/>
                    <a:pt x="3053" y="4906"/>
                    <a:pt x="3321" y="4906"/>
                  </a:cubicBezTo>
                  <a:close/>
                  <a:moveTo>
                    <a:pt x="4363" y="8784"/>
                  </a:moveTo>
                  <a:cubicBezTo>
                    <a:pt x="3921" y="8784"/>
                    <a:pt x="3696" y="9314"/>
                    <a:pt x="4010" y="9628"/>
                  </a:cubicBezTo>
                  <a:cubicBezTo>
                    <a:pt x="4107" y="9725"/>
                    <a:pt x="4229" y="9769"/>
                    <a:pt x="4348" y="9769"/>
                  </a:cubicBezTo>
                  <a:cubicBezTo>
                    <a:pt x="4599" y="9769"/>
                    <a:pt x="4843" y="9574"/>
                    <a:pt x="4843" y="9275"/>
                  </a:cubicBezTo>
                  <a:cubicBezTo>
                    <a:pt x="4843" y="9010"/>
                    <a:pt x="4627" y="8794"/>
                    <a:pt x="4363" y="8784"/>
                  </a:cubicBezTo>
                  <a:close/>
                  <a:moveTo>
                    <a:pt x="4362" y="7817"/>
                  </a:moveTo>
                  <a:cubicBezTo>
                    <a:pt x="5144" y="7817"/>
                    <a:pt x="5813" y="8454"/>
                    <a:pt x="5813" y="9275"/>
                  </a:cubicBezTo>
                  <a:cubicBezTo>
                    <a:pt x="5813" y="9490"/>
                    <a:pt x="5764" y="9706"/>
                    <a:pt x="5676" y="9902"/>
                  </a:cubicBezTo>
                  <a:lnTo>
                    <a:pt x="6647" y="10872"/>
                  </a:lnTo>
                  <a:cubicBezTo>
                    <a:pt x="6833" y="11059"/>
                    <a:pt x="6833" y="11363"/>
                    <a:pt x="6647" y="11559"/>
                  </a:cubicBezTo>
                  <a:cubicBezTo>
                    <a:pt x="6549" y="11652"/>
                    <a:pt x="6424" y="11698"/>
                    <a:pt x="6300" y="11698"/>
                  </a:cubicBezTo>
                  <a:cubicBezTo>
                    <a:pt x="6176" y="11698"/>
                    <a:pt x="6054" y="11652"/>
                    <a:pt x="5960" y="11559"/>
                  </a:cubicBezTo>
                  <a:lnTo>
                    <a:pt x="4990" y="10588"/>
                  </a:lnTo>
                  <a:cubicBezTo>
                    <a:pt x="4789" y="10681"/>
                    <a:pt x="4573" y="10728"/>
                    <a:pt x="4359" y="10728"/>
                  </a:cubicBezTo>
                  <a:cubicBezTo>
                    <a:pt x="4144" y="10728"/>
                    <a:pt x="3931" y="10681"/>
                    <a:pt x="3735" y="10588"/>
                  </a:cubicBezTo>
                  <a:lnTo>
                    <a:pt x="2765" y="11559"/>
                  </a:lnTo>
                  <a:cubicBezTo>
                    <a:pt x="2670" y="11629"/>
                    <a:pt x="2570" y="11659"/>
                    <a:pt x="2475" y="11659"/>
                  </a:cubicBezTo>
                  <a:cubicBezTo>
                    <a:pt x="2115" y="11659"/>
                    <a:pt x="1815" y="11229"/>
                    <a:pt x="2078" y="10872"/>
                  </a:cubicBezTo>
                  <a:lnTo>
                    <a:pt x="3049" y="9902"/>
                  </a:lnTo>
                  <a:cubicBezTo>
                    <a:pt x="2647" y="9059"/>
                    <a:pt x="3137" y="8059"/>
                    <a:pt x="4039" y="7853"/>
                  </a:cubicBezTo>
                  <a:cubicBezTo>
                    <a:pt x="4148" y="7829"/>
                    <a:pt x="4256" y="7817"/>
                    <a:pt x="4362" y="7817"/>
                  </a:cubicBezTo>
                  <a:close/>
                  <a:moveTo>
                    <a:pt x="490" y="1"/>
                  </a:moveTo>
                  <a:cubicBezTo>
                    <a:pt x="216" y="1"/>
                    <a:pt x="0" y="217"/>
                    <a:pt x="0" y="481"/>
                  </a:cubicBezTo>
                  <a:lnTo>
                    <a:pt x="0" y="12666"/>
                  </a:lnTo>
                  <a:lnTo>
                    <a:pt x="9205" y="12666"/>
                  </a:lnTo>
                  <a:cubicBezTo>
                    <a:pt x="9470" y="12666"/>
                    <a:pt x="9695" y="12882"/>
                    <a:pt x="9695" y="13157"/>
                  </a:cubicBezTo>
                  <a:lnTo>
                    <a:pt x="9695" y="15117"/>
                  </a:lnTo>
                  <a:cubicBezTo>
                    <a:pt x="9715" y="15901"/>
                    <a:pt x="10362" y="16529"/>
                    <a:pt x="11146" y="16529"/>
                  </a:cubicBezTo>
                  <a:cubicBezTo>
                    <a:pt x="11931" y="16529"/>
                    <a:pt x="12578" y="15901"/>
                    <a:pt x="12607" y="15117"/>
                  </a:cubicBezTo>
                  <a:lnTo>
                    <a:pt x="12607" y="481"/>
                  </a:lnTo>
                  <a:cubicBezTo>
                    <a:pt x="12597" y="217"/>
                    <a:pt x="12381" y="1"/>
                    <a:pt x="121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699;p124">
            <a:extLst>
              <a:ext uri="{FF2B5EF4-FFF2-40B4-BE49-F238E27FC236}">
                <a16:creationId xmlns:a16="http://schemas.microsoft.com/office/drawing/2014/main" id="{1BB01535-1A46-4469-6625-027960B115A5}"/>
              </a:ext>
            </a:extLst>
          </p:cNvPr>
          <p:cNvGrpSpPr/>
          <p:nvPr/>
        </p:nvGrpSpPr>
        <p:grpSpPr>
          <a:xfrm>
            <a:off x="5905209" y="1236710"/>
            <a:ext cx="406800" cy="406800"/>
            <a:chOff x="3520181" y="3817946"/>
            <a:chExt cx="349383" cy="323844"/>
          </a:xfrm>
          <a:solidFill>
            <a:srgbClr val="5C80BC"/>
          </a:solidFill>
        </p:grpSpPr>
        <p:sp>
          <p:nvSpPr>
            <p:cNvPr id="12" name="Google Shape;1700;p124">
              <a:extLst>
                <a:ext uri="{FF2B5EF4-FFF2-40B4-BE49-F238E27FC236}">
                  <a16:creationId xmlns:a16="http://schemas.microsoft.com/office/drawing/2014/main" id="{7313D73B-2359-5843-358D-8A61951C2D4F}"/>
                </a:ext>
              </a:extLst>
            </p:cNvPr>
            <p:cNvSpPr/>
            <p:nvPr/>
          </p:nvSpPr>
          <p:spPr>
            <a:xfrm>
              <a:off x="3568910" y="4084939"/>
              <a:ext cx="94425" cy="56851"/>
            </a:xfrm>
            <a:custGeom>
              <a:avLst/>
              <a:gdLst/>
              <a:ahLst/>
              <a:cxnLst/>
              <a:rect l="l" t="t" r="r" b="b"/>
              <a:pathLst>
                <a:path w="4825" h="2905" extrusionOk="0">
                  <a:moveTo>
                    <a:pt x="2412" y="0"/>
                  </a:moveTo>
                  <a:cubicBezTo>
                    <a:pt x="1167" y="0"/>
                    <a:pt x="128" y="942"/>
                    <a:pt x="1" y="2177"/>
                  </a:cubicBezTo>
                  <a:cubicBezTo>
                    <a:pt x="731" y="2662"/>
                    <a:pt x="1572" y="2905"/>
                    <a:pt x="2412" y="2905"/>
                  </a:cubicBezTo>
                  <a:cubicBezTo>
                    <a:pt x="3253" y="2905"/>
                    <a:pt x="4094" y="2662"/>
                    <a:pt x="4824" y="2177"/>
                  </a:cubicBezTo>
                  <a:cubicBezTo>
                    <a:pt x="4697" y="942"/>
                    <a:pt x="3657" y="0"/>
                    <a:pt x="24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1;p124">
              <a:extLst>
                <a:ext uri="{FF2B5EF4-FFF2-40B4-BE49-F238E27FC236}">
                  <a16:creationId xmlns:a16="http://schemas.microsoft.com/office/drawing/2014/main" id="{7508B20D-512C-5E47-A2AF-BCC5E292749A}"/>
                </a:ext>
              </a:extLst>
            </p:cNvPr>
            <p:cNvSpPr/>
            <p:nvPr/>
          </p:nvSpPr>
          <p:spPr>
            <a:xfrm>
              <a:off x="3603119" y="4027951"/>
              <a:ext cx="22408" cy="19198"/>
            </a:xfrm>
            <a:custGeom>
              <a:avLst/>
              <a:gdLst/>
              <a:ahLst/>
              <a:cxnLst/>
              <a:rect l="l" t="t" r="r" b="b"/>
              <a:pathLst>
                <a:path w="1145" h="981" extrusionOk="0">
                  <a:moveTo>
                    <a:pt x="652" y="1"/>
                  </a:moveTo>
                  <a:cubicBezTo>
                    <a:pt x="219" y="1"/>
                    <a:pt x="1" y="523"/>
                    <a:pt x="312" y="834"/>
                  </a:cubicBezTo>
                  <a:cubicBezTo>
                    <a:pt x="410" y="936"/>
                    <a:pt x="532" y="981"/>
                    <a:pt x="651" y="981"/>
                  </a:cubicBezTo>
                  <a:cubicBezTo>
                    <a:pt x="902" y="981"/>
                    <a:pt x="1145" y="783"/>
                    <a:pt x="1145" y="491"/>
                  </a:cubicBezTo>
                  <a:cubicBezTo>
                    <a:pt x="1145" y="217"/>
                    <a:pt x="929" y="1"/>
                    <a:pt x="664" y="1"/>
                  </a:cubicBezTo>
                  <a:cubicBezTo>
                    <a:pt x="660" y="1"/>
                    <a:pt x="656" y="1"/>
                    <a:pt x="6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702;p124">
              <a:extLst>
                <a:ext uri="{FF2B5EF4-FFF2-40B4-BE49-F238E27FC236}">
                  <a16:creationId xmlns:a16="http://schemas.microsoft.com/office/drawing/2014/main" id="{B4B48ED1-D91C-A58E-0FDD-63D7775CCED8}"/>
                </a:ext>
              </a:extLst>
            </p:cNvPr>
            <p:cNvSpPr/>
            <p:nvPr/>
          </p:nvSpPr>
          <p:spPr>
            <a:xfrm>
              <a:off x="3520181" y="3817946"/>
              <a:ext cx="349383" cy="295409"/>
            </a:xfrm>
            <a:custGeom>
              <a:avLst/>
              <a:gdLst/>
              <a:ahLst/>
              <a:cxnLst/>
              <a:rect l="l" t="t" r="r" b="b"/>
              <a:pathLst>
                <a:path w="17853" h="15095" extrusionOk="0">
                  <a:moveTo>
                    <a:pt x="4928" y="0"/>
                  </a:moveTo>
                  <a:cubicBezTo>
                    <a:pt x="4076" y="0"/>
                    <a:pt x="3255" y="454"/>
                    <a:pt x="2814" y="1243"/>
                  </a:cubicBezTo>
                  <a:cubicBezTo>
                    <a:pt x="2207" y="2331"/>
                    <a:pt x="2520" y="3703"/>
                    <a:pt x="3540" y="4419"/>
                  </a:cubicBezTo>
                  <a:cubicBezTo>
                    <a:pt x="3960" y="4714"/>
                    <a:pt x="4446" y="4857"/>
                    <a:pt x="4928" y="4857"/>
                  </a:cubicBezTo>
                  <a:cubicBezTo>
                    <a:pt x="5615" y="4857"/>
                    <a:pt x="6297" y="4566"/>
                    <a:pt x="6775" y="4007"/>
                  </a:cubicBezTo>
                  <a:lnTo>
                    <a:pt x="10520" y="6134"/>
                  </a:lnTo>
                  <a:cubicBezTo>
                    <a:pt x="10226" y="6909"/>
                    <a:pt x="10226" y="7771"/>
                    <a:pt x="10520" y="8546"/>
                  </a:cubicBezTo>
                  <a:lnTo>
                    <a:pt x="8461" y="9663"/>
                  </a:lnTo>
                  <a:cubicBezTo>
                    <a:pt x="7603" y="8477"/>
                    <a:pt x="6264" y="7849"/>
                    <a:pt x="4910" y="7849"/>
                  </a:cubicBezTo>
                  <a:cubicBezTo>
                    <a:pt x="3959" y="7849"/>
                    <a:pt x="3001" y="8158"/>
                    <a:pt x="2197" y="8801"/>
                  </a:cubicBezTo>
                  <a:cubicBezTo>
                    <a:pt x="256" y="10359"/>
                    <a:pt x="1" y="13222"/>
                    <a:pt x="1648" y="15094"/>
                  </a:cubicBezTo>
                  <a:cubicBezTo>
                    <a:pt x="2079" y="13653"/>
                    <a:pt x="3403" y="12673"/>
                    <a:pt x="4902" y="12673"/>
                  </a:cubicBezTo>
                  <a:cubicBezTo>
                    <a:pt x="3608" y="12673"/>
                    <a:pt x="2952" y="11104"/>
                    <a:pt x="3873" y="10193"/>
                  </a:cubicBezTo>
                  <a:cubicBezTo>
                    <a:pt x="4168" y="9895"/>
                    <a:pt x="4531" y="9762"/>
                    <a:pt x="4887" y="9762"/>
                  </a:cubicBezTo>
                  <a:cubicBezTo>
                    <a:pt x="5635" y="9762"/>
                    <a:pt x="6353" y="10346"/>
                    <a:pt x="6353" y="11222"/>
                  </a:cubicBezTo>
                  <a:cubicBezTo>
                    <a:pt x="6353" y="12026"/>
                    <a:pt x="5706" y="12673"/>
                    <a:pt x="4902" y="12673"/>
                  </a:cubicBezTo>
                  <a:cubicBezTo>
                    <a:pt x="6402" y="12673"/>
                    <a:pt x="7726" y="13653"/>
                    <a:pt x="8157" y="15094"/>
                  </a:cubicBezTo>
                  <a:cubicBezTo>
                    <a:pt x="9275" y="13839"/>
                    <a:pt x="9579" y="12065"/>
                    <a:pt x="8932" y="10516"/>
                  </a:cubicBezTo>
                  <a:lnTo>
                    <a:pt x="10990" y="9389"/>
                  </a:lnTo>
                  <a:cubicBezTo>
                    <a:pt x="11676" y="10296"/>
                    <a:pt x="12685" y="10734"/>
                    <a:pt x="13689" y="10734"/>
                  </a:cubicBezTo>
                  <a:cubicBezTo>
                    <a:pt x="14909" y="10734"/>
                    <a:pt x="16122" y="10087"/>
                    <a:pt x="16735" y="8850"/>
                  </a:cubicBezTo>
                  <a:cubicBezTo>
                    <a:pt x="17852" y="6595"/>
                    <a:pt x="16205" y="3948"/>
                    <a:pt x="13686" y="3948"/>
                  </a:cubicBezTo>
                  <a:cubicBezTo>
                    <a:pt x="12627" y="3948"/>
                    <a:pt x="11637" y="4448"/>
                    <a:pt x="10990" y="5281"/>
                  </a:cubicBezTo>
                  <a:lnTo>
                    <a:pt x="7245" y="3164"/>
                  </a:lnTo>
                  <a:cubicBezTo>
                    <a:pt x="7618" y="1978"/>
                    <a:pt x="7040" y="694"/>
                    <a:pt x="5893" y="203"/>
                  </a:cubicBezTo>
                  <a:cubicBezTo>
                    <a:pt x="5579" y="66"/>
                    <a:pt x="5251" y="0"/>
                    <a:pt x="4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6753;p142">
            <a:extLst>
              <a:ext uri="{FF2B5EF4-FFF2-40B4-BE49-F238E27FC236}">
                <a16:creationId xmlns:a16="http://schemas.microsoft.com/office/drawing/2014/main" id="{33E42D1F-D706-12BF-47C0-482E053B7F78}"/>
              </a:ext>
            </a:extLst>
          </p:cNvPr>
          <p:cNvGrpSpPr/>
          <p:nvPr/>
        </p:nvGrpSpPr>
        <p:grpSpPr>
          <a:xfrm>
            <a:off x="5905209" y="2135840"/>
            <a:ext cx="408341" cy="408341"/>
            <a:chOff x="5049725" y="3806450"/>
            <a:chExt cx="481825" cy="481825"/>
          </a:xfrm>
          <a:solidFill>
            <a:srgbClr val="5C80BC"/>
          </a:solidFill>
        </p:grpSpPr>
        <p:sp>
          <p:nvSpPr>
            <p:cNvPr id="16" name="Google Shape;6754;p142">
              <a:extLst>
                <a:ext uri="{FF2B5EF4-FFF2-40B4-BE49-F238E27FC236}">
                  <a16:creationId xmlns:a16="http://schemas.microsoft.com/office/drawing/2014/main" id="{7A2891D9-601F-FA45-2D6C-67AFD2538947}"/>
                </a:ext>
              </a:extLst>
            </p:cNvPr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" name="Google Shape;6755;p142">
              <a:extLst>
                <a:ext uri="{FF2B5EF4-FFF2-40B4-BE49-F238E27FC236}">
                  <a16:creationId xmlns:a16="http://schemas.microsoft.com/office/drawing/2014/main" id="{B0D76CDB-38B5-41AA-415B-C3440FA0CB80}"/>
                </a:ext>
              </a:extLst>
            </p:cNvPr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6756;p142">
              <a:extLst>
                <a:ext uri="{FF2B5EF4-FFF2-40B4-BE49-F238E27FC236}">
                  <a16:creationId xmlns:a16="http://schemas.microsoft.com/office/drawing/2014/main" id="{5393F41A-A7EB-F748-9DCC-71EFE46C057F}"/>
                </a:ext>
              </a:extLst>
            </p:cNvPr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" name="Google Shape;6757;p142">
            <a:extLst>
              <a:ext uri="{FF2B5EF4-FFF2-40B4-BE49-F238E27FC236}">
                <a16:creationId xmlns:a16="http://schemas.microsoft.com/office/drawing/2014/main" id="{9C4CF75E-94C9-998E-8101-D76721C26420}"/>
              </a:ext>
            </a:extLst>
          </p:cNvPr>
          <p:cNvGrpSpPr/>
          <p:nvPr/>
        </p:nvGrpSpPr>
        <p:grpSpPr>
          <a:xfrm>
            <a:off x="5377267" y="2135840"/>
            <a:ext cx="408341" cy="408341"/>
            <a:chOff x="5651375" y="3806450"/>
            <a:chExt cx="481825" cy="481825"/>
          </a:xfrm>
          <a:solidFill>
            <a:srgbClr val="5C80BC"/>
          </a:solidFill>
        </p:grpSpPr>
        <p:sp>
          <p:nvSpPr>
            <p:cNvPr id="20" name="Google Shape;6758;p142">
              <a:extLst>
                <a:ext uri="{FF2B5EF4-FFF2-40B4-BE49-F238E27FC236}">
                  <a16:creationId xmlns:a16="http://schemas.microsoft.com/office/drawing/2014/main" id="{4FF84228-C9DB-C26F-DB73-8DC5D9D2EE10}"/>
                </a:ext>
              </a:extLst>
            </p:cNvPr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" name="Google Shape;6759;p142">
              <a:extLst>
                <a:ext uri="{FF2B5EF4-FFF2-40B4-BE49-F238E27FC236}">
                  <a16:creationId xmlns:a16="http://schemas.microsoft.com/office/drawing/2014/main" id="{795EB753-5A62-621B-25DD-2B3B6628E7F7}"/>
                </a:ext>
              </a:extLst>
            </p:cNvPr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" name="Google Shape;6760;p142">
              <a:extLst>
                <a:ext uri="{FF2B5EF4-FFF2-40B4-BE49-F238E27FC236}">
                  <a16:creationId xmlns:a16="http://schemas.microsoft.com/office/drawing/2014/main" id="{EBF121B1-93C5-943F-E395-8A59A2207A55}"/>
                </a:ext>
              </a:extLst>
            </p:cNvPr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6761;p142">
              <a:extLst>
                <a:ext uri="{FF2B5EF4-FFF2-40B4-BE49-F238E27FC236}">
                  <a16:creationId xmlns:a16="http://schemas.microsoft.com/office/drawing/2014/main" id="{972927B4-A4DD-A9D5-7EA5-0D3C35563BE2}"/>
                </a:ext>
              </a:extLst>
            </p:cNvPr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" name="Google Shape;7315;p144">
            <a:extLst>
              <a:ext uri="{FF2B5EF4-FFF2-40B4-BE49-F238E27FC236}">
                <a16:creationId xmlns:a16="http://schemas.microsoft.com/office/drawing/2014/main" id="{82FE4B89-CEFE-8EAF-76A2-AE5100C392C4}"/>
              </a:ext>
            </a:extLst>
          </p:cNvPr>
          <p:cNvGrpSpPr/>
          <p:nvPr/>
        </p:nvGrpSpPr>
        <p:grpSpPr>
          <a:xfrm>
            <a:off x="2930050" y="1428820"/>
            <a:ext cx="406800" cy="406800"/>
            <a:chOff x="-64406125" y="3362225"/>
            <a:chExt cx="318225" cy="314800"/>
          </a:xfrm>
          <a:solidFill>
            <a:srgbClr val="5C80BC"/>
          </a:solidFill>
        </p:grpSpPr>
        <p:sp>
          <p:nvSpPr>
            <p:cNvPr id="25" name="Google Shape;7316;p144">
              <a:extLst>
                <a:ext uri="{FF2B5EF4-FFF2-40B4-BE49-F238E27FC236}">
                  <a16:creationId xmlns:a16="http://schemas.microsoft.com/office/drawing/2014/main" id="{C27AFF04-1CE5-E106-180B-09B6E5B959CE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17;p144">
              <a:extLst>
                <a:ext uri="{FF2B5EF4-FFF2-40B4-BE49-F238E27FC236}">
                  <a16:creationId xmlns:a16="http://schemas.microsoft.com/office/drawing/2014/main" id="{832D46B7-2A25-F231-DD5C-D50801A6C521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7616;p144">
            <a:extLst>
              <a:ext uri="{FF2B5EF4-FFF2-40B4-BE49-F238E27FC236}">
                <a16:creationId xmlns:a16="http://schemas.microsoft.com/office/drawing/2014/main" id="{C9A7D269-78D2-0E91-E6F4-B5E1A7B91306}"/>
              </a:ext>
            </a:extLst>
          </p:cNvPr>
          <p:cNvGrpSpPr/>
          <p:nvPr/>
        </p:nvGrpSpPr>
        <p:grpSpPr>
          <a:xfrm>
            <a:off x="2941357" y="2085678"/>
            <a:ext cx="406800" cy="406800"/>
            <a:chOff x="3497300" y="3227275"/>
            <a:chExt cx="296175" cy="296175"/>
          </a:xfrm>
          <a:solidFill>
            <a:srgbClr val="5C80BC"/>
          </a:solidFill>
        </p:grpSpPr>
        <p:sp>
          <p:nvSpPr>
            <p:cNvPr id="28" name="Google Shape;7617;p144">
              <a:extLst>
                <a:ext uri="{FF2B5EF4-FFF2-40B4-BE49-F238E27FC236}">
                  <a16:creationId xmlns:a16="http://schemas.microsoft.com/office/drawing/2014/main" id="{D1A22E1C-275F-BA49-65CF-CFAFA054B246}"/>
                </a:ext>
              </a:extLst>
            </p:cNvPr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18;p144">
              <a:extLst>
                <a:ext uri="{FF2B5EF4-FFF2-40B4-BE49-F238E27FC236}">
                  <a16:creationId xmlns:a16="http://schemas.microsoft.com/office/drawing/2014/main" id="{5D082E1C-D0E2-CE41-52DB-B7ADA38AF6C2}"/>
                </a:ext>
              </a:extLst>
            </p:cNvPr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19;p144">
              <a:extLst>
                <a:ext uri="{FF2B5EF4-FFF2-40B4-BE49-F238E27FC236}">
                  <a16:creationId xmlns:a16="http://schemas.microsoft.com/office/drawing/2014/main" id="{88F5927C-DBC5-958E-E128-A5F4D5182EB2}"/>
                </a:ext>
              </a:extLst>
            </p:cNvPr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620;p144">
              <a:extLst>
                <a:ext uri="{FF2B5EF4-FFF2-40B4-BE49-F238E27FC236}">
                  <a16:creationId xmlns:a16="http://schemas.microsoft.com/office/drawing/2014/main" id="{01A3C2A5-DC14-E53E-24AB-32CC260AC150}"/>
                </a:ext>
              </a:extLst>
            </p:cNvPr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21;p144">
              <a:extLst>
                <a:ext uri="{FF2B5EF4-FFF2-40B4-BE49-F238E27FC236}">
                  <a16:creationId xmlns:a16="http://schemas.microsoft.com/office/drawing/2014/main" id="{2B2AF057-F483-96BB-F044-30F753E5783F}"/>
                </a:ext>
              </a:extLst>
            </p:cNvPr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22;p144">
              <a:extLst>
                <a:ext uri="{FF2B5EF4-FFF2-40B4-BE49-F238E27FC236}">
                  <a16:creationId xmlns:a16="http://schemas.microsoft.com/office/drawing/2014/main" id="{A50299B1-5C28-A10A-4865-D47034ACAACA}"/>
                </a:ext>
              </a:extLst>
            </p:cNvPr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623;p144">
              <a:extLst>
                <a:ext uri="{FF2B5EF4-FFF2-40B4-BE49-F238E27FC236}">
                  <a16:creationId xmlns:a16="http://schemas.microsoft.com/office/drawing/2014/main" id="{1D21F7FB-9A5A-3DE9-7C61-077CFA5B779B}"/>
                </a:ext>
              </a:extLst>
            </p:cNvPr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624;p144">
              <a:extLst>
                <a:ext uri="{FF2B5EF4-FFF2-40B4-BE49-F238E27FC236}">
                  <a16:creationId xmlns:a16="http://schemas.microsoft.com/office/drawing/2014/main" id="{A2C8DC4F-7276-080D-6E3D-EBBD0ABEBCBF}"/>
                </a:ext>
              </a:extLst>
            </p:cNvPr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E6124295-34C0-D0DA-BBE5-87A75949183B}"/>
              </a:ext>
            </a:extLst>
          </p:cNvPr>
          <p:cNvSpPr txBox="1"/>
          <p:nvPr/>
        </p:nvSpPr>
        <p:spPr>
          <a:xfrm>
            <a:off x="934198" y="1759412"/>
            <a:ext cx="13507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Входной документ</a:t>
            </a:r>
            <a:endParaRPr lang="en-US" sz="1400" dirty="0">
              <a:latin typeface="Future Forces Expanded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884279D-2E30-298D-05C2-1B294A4C1048}"/>
              </a:ext>
            </a:extLst>
          </p:cNvPr>
          <p:cNvSpPr txBox="1"/>
          <p:nvPr/>
        </p:nvSpPr>
        <p:spPr>
          <a:xfrm>
            <a:off x="3542639" y="1683167"/>
            <a:ext cx="15981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Режим аналитики</a:t>
            </a:r>
            <a:endParaRPr lang="en-US" sz="1400" dirty="0">
              <a:latin typeface="Future Forces Expanded" pitchFamily="2" charset="0"/>
            </a:endParaRPr>
          </a:p>
        </p:txBody>
      </p:sp>
      <p:grpSp>
        <p:nvGrpSpPr>
          <p:cNvPr id="39" name="Google Shape;7776;p145">
            <a:extLst>
              <a:ext uri="{FF2B5EF4-FFF2-40B4-BE49-F238E27FC236}">
                <a16:creationId xmlns:a16="http://schemas.microsoft.com/office/drawing/2014/main" id="{BB85FB23-5C72-C9F3-A6E2-8D69839DE793}"/>
              </a:ext>
            </a:extLst>
          </p:cNvPr>
          <p:cNvGrpSpPr/>
          <p:nvPr/>
        </p:nvGrpSpPr>
        <p:grpSpPr>
          <a:xfrm>
            <a:off x="5377267" y="1236710"/>
            <a:ext cx="406800" cy="406800"/>
            <a:chOff x="-30345325" y="3184750"/>
            <a:chExt cx="292225" cy="291450"/>
          </a:xfrm>
          <a:solidFill>
            <a:srgbClr val="5C80BC"/>
          </a:solidFill>
        </p:grpSpPr>
        <p:sp>
          <p:nvSpPr>
            <p:cNvPr id="40" name="Google Shape;7777;p145">
              <a:extLst>
                <a:ext uri="{FF2B5EF4-FFF2-40B4-BE49-F238E27FC236}">
                  <a16:creationId xmlns:a16="http://schemas.microsoft.com/office/drawing/2014/main" id="{65E7A3FA-7BC8-1580-F134-983871E4590A}"/>
                </a:ext>
              </a:extLst>
            </p:cNvPr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778;p145">
              <a:extLst>
                <a:ext uri="{FF2B5EF4-FFF2-40B4-BE49-F238E27FC236}">
                  <a16:creationId xmlns:a16="http://schemas.microsoft.com/office/drawing/2014/main" id="{86B76429-76A1-3C7B-19A7-8ACCAB9910F9}"/>
                </a:ext>
              </a:extLst>
            </p:cNvPr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779;p145">
              <a:extLst>
                <a:ext uri="{FF2B5EF4-FFF2-40B4-BE49-F238E27FC236}">
                  <a16:creationId xmlns:a16="http://schemas.microsoft.com/office/drawing/2014/main" id="{AD29BBFB-26AD-E1B2-4F8E-746DC7E444DE}"/>
                </a:ext>
              </a:extLst>
            </p:cNvPr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780;p145">
              <a:extLst>
                <a:ext uri="{FF2B5EF4-FFF2-40B4-BE49-F238E27FC236}">
                  <a16:creationId xmlns:a16="http://schemas.microsoft.com/office/drawing/2014/main" id="{41B6D2DF-BAF9-D2AA-DD78-5224000617A0}"/>
                </a:ext>
              </a:extLst>
            </p:cNvPr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781;p145">
              <a:extLst>
                <a:ext uri="{FF2B5EF4-FFF2-40B4-BE49-F238E27FC236}">
                  <a16:creationId xmlns:a16="http://schemas.microsoft.com/office/drawing/2014/main" id="{BB4EE7D6-A7E6-AA32-475B-CA313543A6B4}"/>
                </a:ext>
              </a:extLst>
            </p:cNvPr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5251;p138">
            <a:extLst>
              <a:ext uri="{FF2B5EF4-FFF2-40B4-BE49-F238E27FC236}">
                <a16:creationId xmlns:a16="http://schemas.microsoft.com/office/drawing/2014/main" id="{35C6DC31-9E30-C784-5D10-B4E1CA74B3E8}"/>
              </a:ext>
            </a:extLst>
          </p:cNvPr>
          <p:cNvSpPr/>
          <p:nvPr/>
        </p:nvSpPr>
        <p:spPr>
          <a:xfrm>
            <a:off x="2288545" y="1931999"/>
            <a:ext cx="378253" cy="154942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5C8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5252;p138">
            <a:extLst>
              <a:ext uri="{FF2B5EF4-FFF2-40B4-BE49-F238E27FC236}">
                <a16:creationId xmlns:a16="http://schemas.microsoft.com/office/drawing/2014/main" id="{1AFAFC70-2EED-91FC-534F-68BEC6CA9517}"/>
              </a:ext>
            </a:extLst>
          </p:cNvPr>
          <p:cNvSpPr/>
          <p:nvPr/>
        </p:nvSpPr>
        <p:spPr>
          <a:xfrm>
            <a:off x="4911718" y="1854528"/>
            <a:ext cx="378432" cy="154942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5C8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Rectangle: Rounded Corners 25">
            <a:extLst>
              <a:ext uri="{FF2B5EF4-FFF2-40B4-BE49-F238E27FC236}">
                <a16:creationId xmlns:a16="http://schemas.microsoft.com/office/drawing/2014/main" id="{0E82CFC6-AC36-E1C0-A7CF-F74702D8D21F}"/>
              </a:ext>
            </a:extLst>
          </p:cNvPr>
          <p:cNvSpPr/>
          <p:nvPr/>
        </p:nvSpPr>
        <p:spPr>
          <a:xfrm>
            <a:off x="3754413" y="2996518"/>
            <a:ext cx="5145419" cy="1914286"/>
          </a:xfrm>
          <a:prstGeom prst="roundRect">
            <a:avLst>
              <a:gd name="adj" fmla="val 9979"/>
            </a:avLst>
          </a:prstGeom>
          <a:solidFill>
            <a:srgbClr val="19263B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39" name="Rectangle: Rounded Corners 25">
            <a:extLst>
              <a:ext uri="{FF2B5EF4-FFF2-40B4-BE49-F238E27FC236}">
                <a16:creationId xmlns:a16="http://schemas.microsoft.com/office/drawing/2014/main" id="{E4DD22E8-4EB8-3927-2C2F-AF26F1AAB67D}"/>
              </a:ext>
            </a:extLst>
          </p:cNvPr>
          <p:cNvSpPr/>
          <p:nvPr/>
        </p:nvSpPr>
        <p:spPr>
          <a:xfrm>
            <a:off x="244168" y="2996518"/>
            <a:ext cx="4081512" cy="1914286"/>
          </a:xfrm>
          <a:prstGeom prst="roundRect">
            <a:avLst>
              <a:gd name="adj" fmla="val 9979"/>
            </a:avLst>
          </a:prstGeom>
          <a:solidFill>
            <a:srgbClr val="EAEAEA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77FD6AA3-B2E9-52BA-FCD8-DCAB3F54A667}"/>
              </a:ext>
            </a:extLst>
          </p:cNvPr>
          <p:cNvSpPr txBox="1"/>
          <p:nvPr/>
        </p:nvSpPr>
        <p:spPr>
          <a:xfrm>
            <a:off x="360470" y="3252304"/>
            <a:ext cx="40704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Unbounded" pitchFamily="2" charset="0"/>
              </a:rPr>
              <a:t>Решил </a:t>
            </a:r>
            <a:r>
              <a:rPr lang="ru-RU" sz="2000" b="1" dirty="0">
                <a:latin typeface="Unbounded" pitchFamily="2" charset="0"/>
              </a:rPr>
              <a:t>2</a:t>
            </a:r>
            <a:r>
              <a:rPr lang="ru-RU" dirty="0">
                <a:latin typeface="Unbounded" pitchFamily="2" charset="0"/>
              </a:rPr>
              <a:t> подзадачи</a:t>
            </a:r>
            <a:r>
              <a:rPr lang="en-US" dirty="0">
                <a:latin typeface="Unbounded" pitchFamily="2" charset="0"/>
              </a:rPr>
              <a:t>:</a:t>
            </a:r>
            <a:endParaRPr lang="ru-RU" dirty="0">
              <a:latin typeface="Unbounded" pitchFamily="2" charset="0"/>
            </a:endParaRPr>
          </a:p>
          <a:p>
            <a:endParaRPr lang="ru-RU" dirty="0">
              <a:latin typeface="Unbounded" pitchFamily="2" charset="0"/>
            </a:endParaRPr>
          </a:p>
          <a:p>
            <a:r>
              <a:rPr lang="ru-RU" dirty="0">
                <a:latin typeface="Unbounded" pitchFamily="2" charset="0"/>
              </a:rPr>
              <a:t>- Выявление причин увольнения</a:t>
            </a:r>
          </a:p>
          <a:p>
            <a:endParaRPr lang="ru-RU" dirty="0">
              <a:latin typeface="Unbounded" pitchFamily="2" charset="0"/>
            </a:endParaRPr>
          </a:p>
          <a:p>
            <a:r>
              <a:rPr lang="ru-RU" dirty="0">
                <a:latin typeface="Unbounded" pitchFamily="2" charset="0"/>
              </a:rPr>
              <a:t>- Определение настроя сотрудника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9BA05D4E-19AD-7ACB-458B-0BC4D1674C90}"/>
              </a:ext>
            </a:extLst>
          </p:cNvPr>
          <p:cNvSpPr txBox="1"/>
          <p:nvPr/>
        </p:nvSpPr>
        <p:spPr>
          <a:xfrm>
            <a:off x="4660091" y="3316277"/>
            <a:ext cx="37055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C0D6DF"/>
                </a:solidFill>
                <a:latin typeface="Unbounded" pitchFamily="2" charset="0"/>
              </a:rPr>
              <a:t>2 режима работы сервиса</a:t>
            </a:r>
          </a:p>
          <a:p>
            <a:endParaRPr lang="ru-RU" dirty="0">
              <a:solidFill>
                <a:srgbClr val="C0D6DF"/>
              </a:solidFill>
              <a:latin typeface="Unbounded" pitchFamily="2" charset="0"/>
            </a:endParaRPr>
          </a:p>
          <a:p>
            <a:r>
              <a:rPr lang="ru-RU" dirty="0">
                <a:solidFill>
                  <a:srgbClr val="C0D6DF"/>
                </a:solidFill>
                <a:latin typeface="Unbounded" pitchFamily="2" charset="0"/>
              </a:rPr>
              <a:t>- Анализ одной анкеты</a:t>
            </a:r>
          </a:p>
          <a:p>
            <a:endParaRPr lang="ru-RU" dirty="0">
              <a:solidFill>
                <a:srgbClr val="C0D6DF"/>
              </a:solidFill>
              <a:latin typeface="Unbounded" pitchFamily="2" charset="0"/>
            </a:endParaRPr>
          </a:p>
          <a:p>
            <a:r>
              <a:rPr lang="ru-RU" dirty="0">
                <a:solidFill>
                  <a:srgbClr val="C0D6DF"/>
                </a:solidFill>
                <a:latin typeface="Unbounded" pitchFamily="2" charset="0"/>
              </a:rPr>
              <a:t>- Анализ большой выгрузки данных</a:t>
            </a:r>
          </a:p>
        </p:txBody>
      </p:sp>
    </p:spTree>
    <p:extLst>
      <p:ext uri="{BB962C8B-B14F-4D97-AF65-F5344CB8AC3E}">
        <p14:creationId xmlns:p14="http://schemas.microsoft.com/office/powerpoint/2010/main" val="545356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82E77-9F7C-7086-4DA3-B4CEAEB21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5">
            <a:extLst>
              <a:ext uri="{FF2B5EF4-FFF2-40B4-BE49-F238E27FC236}">
                <a16:creationId xmlns:a16="http://schemas.microsoft.com/office/drawing/2014/main" id="{8AF22754-531C-02A2-BD0B-D886D9321571}"/>
              </a:ext>
            </a:extLst>
          </p:cNvPr>
          <p:cNvSpPr/>
          <p:nvPr/>
        </p:nvSpPr>
        <p:spPr>
          <a:xfrm>
            <a:off x="138968" y="736132"/>
            <a:ext cx="8866061" cy="4247982"/>
          </a:xfrm>
          <a:prstGeom prst="roundRect">
            <a:avLst>
              <a:gd name="adj" fmla="val 3487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E62975E2-88FB-85E9-96CD-1A8AAF01963F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Решение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1A57FE-D908-8391-F2EE-C6FF76788F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8521BEF4-179B-F46C-01A2-6714851BF4CD}"/>
              </a:ext>
            </a:extLst>
          </p:cNvPr>
          <p:cNvSpPr txBox="1"/>
          <p:nvPr/>
        </p:nvSpPr>
        <p:spPr>
          <a:xfrm>
            <a:off x="668369" y="3457368"/>
            <a:ext cx="15783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Обработка текста</a:t>
            </a:r>
            <a:endParaRPr lang="en-US" sz="1400" dirty="0">
              <a:latin typeface="Future Forces Expanded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21D19C6-53F7-27E9-C453-0CD826E3BB8E}"/>
              </a:ext>
            </a:extLst>
          </p:cNvPr>
          <p:cNvSpPr txBox="1"/>
          <p:nvPr/>
        </p:nvSpPr>
        <p:spPr>
          <a:xfrm>
            <a:off x="2920578" y="2934218"/>
            <a:ext cx="1854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Векторизация</a:t>
            </a:r>
            <a:endParaRPr lang="en-US" sz="1400" dirty="0">
              <a:latin typeface="Future Forces Expanded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7B13E42-3C05-8839-E6DE-FB65152DB8D8}"/>
              </a:ext>
            </a:extLst>
          </p:cNvPr>
          <p:cNvSpPr txBox="1"/>
          <p:nvPr/>
        </p:nvSpPr>
        <p:spPr>
          <a:xfrm>
            <a:off x="5568048" y="2249330"/>
            <a:ext cx="20329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Кластеризация</a:t>
            </a:r>
            <a:endParaRPr lang="en-US" sz="1400" dirty="0">
              <a:latin typeface="Future Forces Expanded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4A6B19F-AC42-3492-6009-22C644AD86F7}"/>
              </a:ext>
            </a:extLst>
          </p:cNvPr>
          <p:cNvSpPr txBox="1"/>
          <p:nvPr/>
        </p:nvSpPr>
        <p:spPr>
          <a:xfrm>
            <a:off x="7591271" y="1524695"/>
            <a:ext cx="20329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Unbounded" pitchFamily="2" charset="0"/>
              </a:rPr>
              <a:t>Выявление причин</a:t>
            </a:r>
            <a:endParaRPr lang="en-US" sz="1400" dirty="0">
              <a:latin typeface="Future Forces Expanded" pitchFamily="2" charset="0"/>
            </a:endParaRPr>
          </a:p>
        </p:txBody>
      </p:sp>
      <p:grpSp>
        <p:nvGrpSpPr>
          <p:cNvPr id="93" name="Google Shape;9314;p148">
            <a:extLst>
              <a:ext uri="{FF2B5EF4-FFF2-40B4-BE49-F238E27FC236}">
                <a16:creationId xmlns:a16="http://schemas.microsoft.com/office/drawing/2014/main" id="{C27904EF-DEDE-C3BE-F205-5FFB70E3D6D0}"/>
              </a:ext>
            </a:extLst>
          </p:cNvPr>
          <p:cNvGrpSpPr/>
          <p:nvPr/>
        </p:nvGrpSpPr>
        <p:grpSpPr>
          <a:xfrm>
            <a:off x="278093" y="3507405"/>
            <a:ext cx="406800" cy="406800"/>
            <a:chOff x="-3030525" y="3973150"/>
            <a:chExt cx="293025" cy="257575"/>
          </a:xfrm>
          <a:solidFill>
            <a:srgbClr val="5C80BC"/>
          </a:solidFill>
        </p:grpSpPr>
        <p:sp>
          <p:nvSpPr>
            <p:cNvPr id="94" name="Google Shape;9315;p148">
              <a:extLst>
                <a:ext uri="{FF2B5EF4-FFF2-40B4-BE49-F238E27FC236}">
                  <a16:creationId xmlns:a16="http://schemas.microsoft.com/office/drawing/2014/main" id="{EBBA5E99-0D96-85A0-ED2A-142F8F5FD6FA}"/>
                </a:ext>
              </a:extLst>
            </p:cNvPr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316;p148">
              <a:extLst>
                <a:ext uri="{FF2B5EF4-FFF2-40B4-BE49-F238E27FC236}">
                  <a16:creationId xmlns:a16="http://schemas.microsoft.com/office/drawing/2014/main" id="{474A8442-EF02-35AF-DA54-99BB272C888F}"/>
                </a:ext>
              </a:extLst>
            </p:cNvPr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7597;p144">
            <a:extLst>
              <a:ext uri="{FF2B5EF4-FFF2-40B4-BE49-F238E27FC236}">
                <a16:creationId xmlns:a16="http://schemas.microsoft.com/office/drawing/2014/main" id="{6DB57D85-1951-A862-B896-C54A34298D89}"/>
              </a:ext>
            </a:extLst>
          </p:cNvPr>
          <p:cNvGrpSpPr/>
          <p:nvPr/>
        </p:nvGrpSpPr>
        <p:grpSpPr>
          <a:xfrm>
            <a:off x="2538991" y="2977390"/>
            <a:ext cx="406800" cy="406800"/>
            <a:chOff x="6168925" y="3936925"/>
            <a:chExt cx="296950" cy="295375"/>
          </a:xfrm>
          <a:solidFill>
            <a:srgbClr val="5C80BC"/>
          </a:solidFill>
        </p:grpSpPr>
        <p:sp>
          <p:nvSpPr>
            <p:cNvPr id="97" name="Google Shape;7598;p144">
              <a:extLst>
                <a:ext uri="{FF2B5EF4-FFF2-40B4-BE49-F238E27FC236}">
                  <a16:creationId xmlns:a16="http://schemas.microsoft.com/office/drawing/2014/main" id="{13A1777C-751F-609C-F516-9A1A667EABB2}"/>
                </a:ext>
              </a:extLst>
            </p:cNvPr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599;p144">
              <a:extLst>
                <a:ext uri="{FF2B5EF4-FFF2-40B4-BE49-F238E27FC236}">
                  <a16:creationId xmlns:a16="http://schemas.microsoft.com/office/drawing/2014/main" id="{A834F934-F142-7E56-5602-67CE294829C0}"/>
                </a:ext>
              </a:extLst>
            </p:cNvPr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600;p144">
              <a:extLst>
                <a:ext uri="{FF2B5EF4-FFF2-40B4-BE49-F238E27FC236}">
                  <a16:creationId xmlns:a16="http://schemas.microsoft.com/office/drawing/2014/main" id="{EB59FE63-BF56-82C4-6D75-E8061CA18571}"/>
                </a:ext>
              </a:extLst>
            </p:cNvPr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601;p144">
              <a:extLst>
                <a:ext uri="{FF2B5EF4-FFF2-40B4-BE49-F238E27FC236}">
                  <a16:creationId xmlns:a16="http://schemas.microsoft.com/office/drawing/2014/main" id="{77B37CCB-5DA5-60BB-1246-48FB9A7D8017}"/>
                </a:ext>
              </a:extLst>
            </p:cNvPr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602;p144">
              <a:extLst>
                <a:ext uri="{FF2B5EF4-FFF2-40B4-BE49-F238E27FC236}">
                  <a16:creationId xmlns:a16="http://schemas.microsoft.com/office/drawing/2014/main" id="{F54AF133-60B1-8D01-C017-06F91657D53C}"/>
                </a:ext>
              </a:extLst>
            </p:cNvPr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603;p144">
              <a:extLst>
                <a:ext uri="{FF2B5EF4-FFF2-40B4-BE49-F238E27FC236}">
                  <a16:creationId xmlns:a16="http://schemas.microsoft.com/office/drawing/2014/main" id="{82F97418-313D-D025-C99B-E788531A32F1}"/>
                </a:ext>
              </a:extLst>
            </p:cNvPr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7561;p144">
            <a:extLst>
              <a:ext uri="{FF2B5EF4-FFF2-40B4-BE49-F238E27FC236}">
                <a16:creationId xmlns:a16="http://schemas.microsoft.com/office/drawing/2014/main" id="{67FF32DE-D28B-ABCF-10A8-DF99BD29043C}"/>
              </a:ext>
            </a:extLst>
          </p:cNvPr>
          <p:cNvSpPr/>
          <p:nvPr/>
        </p:nvSpPr>
        <p:spPr>
          <a:xfrm>
            <a:off x="5188028" y="2292602"/>
            <a:ext cx="406800" cy="406800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C8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5" name="Google Shape;7024;p143">
            <a:extLst>
              <a:ext uri="{FF2B5EF4-FFF2-40B4-BE49-F238E27FC236}">
                <a16:creationId xmlns:a16="http://schemas.microsoft.com/office/drawing/2014/main" id="{47436F0C-FE1B-A95C-E411-8FD9639394EF}"/>
              </a:ext>
            </a:extLst>
          </p:cNvPr>
          <p:cNvGrpSpPr/>
          <p:nvPr/>
        </p:nvGrpSpPr>
        <p:grpSpPr>
          <a:xfrm>
            <a:off x="7196222" y="1537844"/>
            <a:ext cx="406800" cy="406800"/>
            <a:chOff x="-37804925" y="3953450"/>
            <a:chExt cx="315075" cy="318225"/>
          </a:xfrm>
          <a:solidFill>
            <a:srgbClr val="5C80BC"/>
          </a:solidFill>
        </p:grpSpPr>
        <p:sp>
          <p:nvSpPr>
            <p:cNvPr id="106" name="Google Shape;7025;p143">
              <a:extLst>
                <a:ext uri="{FF2B5EF4-FFF2-40B4-BE49-F238E27FC236}">
                  <a16:creationId xmlns:a16="http://schemas.microsoft.com/office/drawing/2014/main" id="{A70C64DE-9C78-BB6F-AE67-BD721657127F}"/>
                </a:ext>
              </a:extLst>
            </p:cNvPr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026;p143">
              <a:extLst>
                <a:ext uri="{FF2B5EF4-FFF2-40B4-BE49-F238E27FC236}">
                  <a16:creationId xmlns:a16="http://schemas.microsoft.com/office/drawing/2014/main" id="{2CE2B8DB-D57A-B55D-0878-BED0D4A7836B}"/>
                </a:ext>
              </a:extLst>
            </p:cNvPr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027;p143">
              <a:extLst>
                <a:ext uri="{FF2B5EF4-FFF2-40B4-BE49-F238E27FC236}">
                  <a16:creationId xmlns:a16="http://schemas.microsoft.com/office/drawing/2014/main" id="{C3673342-697C-0E0F-FE8C-0260C1597047}"/>
                </a:ext>
              </a:extLst>
            </p:cNvPr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5251;p138">
            <a:extLst>
              <a:ext uri="{FF2B5EF4-FFF2-40B4-BE49-F238E27FC236}">
                <a16:creationId xmlns:a16="http://schemas.microsoft.com/office/drawing/2014/main" id="{879ECC7B-055A-81C0-755A-23286CED1A44}"/>
              </a:ext>
            </a:extLst>
          </p:cNvPr>
          <p:cNvSpPr/>
          <p:nvPr/>
        </p:nvSpPr>
        <p:spPr>
          <a:xfrm rot="20552059">
            <a:off x="2048405" y="3329325"/>
            <a:ext cx="378253" cy="154942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5C8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5251;p138">
            <a:extLst>
              <a:ext uri="{FF2B5EF4-FFF2-40B4-BE49-F238E27FC236}">
                <a16:creationId xmlns:a16="http://schemas.microsoft.com/office/drawing/2014/main" id="{2F405B78-E5D5-3C57-BB2E-B49FBADE0B69}"/>
              </a:ext>
            </a:extLst>
          </p:cNvPr>
          <p:cNvSpPr/>
          <p:nvPr/>
        </p:nvSpPr>
        <p:spPr>
          <a:xfrm rot="20552059">
            <a:off x="4616991" y="2715806"/>
            <a:ext cx="378253" cy="154942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5C8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5251;p138">
            <a:extLst>
              <a:ext uri="{FF2B5EF4-FFF2-40B4-BE49-F238E27FC236}">
                <a16:creationId xmlns:a16="http://schemas.microsoft.com/office/drawing/2014/main" id="{07170C4A-1580-F539-B7E5-FCDAE254D252}"/>
              </a:ext>
            </a:extLst>
          </p:cNvPr>
          <p:cNvSpPr/>
          <p:nvPr/>
        </p:nvSpPr>
        <p:spPr>
          <a:xfrm rot="20552059">
            <a:off x="6699335" y="1955706"/>
            <a:ext cx="378253" cy="154942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5C80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1502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A234F-BE5D-A4B2-6285-A003A54FE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5">
            <a:extLst>
              <a:ext uri="{FF2B5EF4-FFF2-40B4-BE49-F238E27FC236}">
                <a16:creationId xmlns:a16="http://schemas.microsoft.com/office/drawing/2014/main" id="{CD80C5CD-4427-BFAA-61FF-34C77C5E660A}"/>
              </a:ext>
            </a:extLst>
          </p:cNvPr>
          <p:cNvSpPr/>
          <p:nvPr/>
        </p:nvSpPr>
        <p:spPr>
          <a:xfrm>
            <a:off x="138969" y="736132"/>
            <a:ext cx="8866061" cy="4247982"/>
          </a:xfrm>
          <a:prstGeom prst="roundRect">
            <a:avLst>
              <a:gd name="adj" fmla="val 3487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6B7E33E-7510-04BF-A57A-39EC7A3C21B2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err="1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Суммаризация</a:t>
            </a:r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 текста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621C4F0-1389-6641-7AE6-B9AA0F73F4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grpSp>
        <p:nvGrpSpPr>
          <p:cNvPr id="4" name="Group 37">
            <a:extLst>
              <a:ext uri="{FF2B5EF4-FFF2-40B4-BE49-F238E27FC236}">
                <a16:creationId xmlns:a16="http://schemas.microsoft.com/office/drawing/2014/main" id="{1EFDF342-172D-407E-4F01-BD426200F229}"/>
              </a:ext>
            </a:extLst>
          </p:cNvPr>
          <p:cNvGrpSpPr/>
          <p:nvPr/>
        </p:nvGrpSpPr>
        <p:grpSpPr>
          <a:xfrm>
            <a:off x="2230694" y="1922892"/>
            <a:ext cx="2625210" cy="2824986"/>
            <a:chOff x="3570755" y="871080"/>
            <a:chExt cx="5050491" cy="5434831"/>
          </a:xfrm>
        </p:grpSpPr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2755E5A0-1692-69BB-42AC-FEAD195EDD8F}"/>
                </a:ext>
              </a:extLst>
            </p:cNvPr>
            <p:cNvSpPr/>
            <p:nvPr/>
          </p:nvSpPr>
          <p:spPr>
            <a:xfrm>
              <a:off x="3570755" y="2757922"/>
              <a:ext cx="2142281" cy="2166436"/>
            </a:xfrm>
            <a:custGeom>
              <a:avLst/>
              <a:gdLst>
                <a:gd name="connsiteX0" fmla="*/ 202579 w 270235"/>
                <a:gd name="connsiteY0" fmla="*/ 71231 h 273282"/>
                <a:gd name="connsiteX1" fmla="*/ 78561 w 270235"/>
                <a:gd name="connsiteY1" fmla="*/ 24205 h 273282"/>
                <a:gd name="connsiteX2" fmla="*/ 81673 w 270235"/>
                <a:gd name="connsiteY2" fmla="*/ 0 h 273282"/>
                <a:gd name="connsiteX3" fmla="*/ 37644 w 270235"/>
                <a:gd name="connsiteY3" fmla="*/ 26164 h 273282"/>
                <a:gd name="connsiteX4" fmla="*/ 5141 w 270235"/>
                <a:gd name="connsiteY4" fmla="*/ 45528 h 273282"/>
                <a:gd name="connsiteX5" fmla="*/ 3067 w 270235"/>
                <a:gd name="connsiteY5" fmla="*/ 61780 h 273282"/>
                <a:gd name="connsiteX6" fmla="*/ 29576 w 270235"/>
                <a:gd name="connsiteY6" fmla="*/ 88751 h 273282"/>
                <a:gd name="connsiteX7" fmla="*/ 65421 w 270235"/>
                <a:gd name="connsiteY7" fmla="*/ 125288 h 273282"/>
                <a:gd name="connsiteX8" fmla="*/ 69225 w 270235"/>
                <a:gd name="connsiteY8" fmla="*/ 95666 h 273282"/>
                <a:gd name="connsiteX9" fmla="*/ 163391 w 270235"/>
                <a:gd name="connsiteY9" fmla="*/ 131743 h 273282"/>
                <a:gd name="connsiteX10" fmla="*/ 250641 w 270235"/>
                <a:gd name="connsiteY10" fmla="*/ 226487 h 273282"/>
                <a:gd name="connsiteX11" fmla="*/ 270235 w 270235"/>
                <a:gd name="connsiteY11" fmla="*/ 273283 h 273282"/>
                <a:gd name="connsiteX12" fmla="*/ 219637 w 270235"/>
                <a:gd name="connsiteY12" fmla="*/ 83103 h 273282"/>
                <a:gd name="connsiteX13" fmla="*/ 202579 w 270235"/>
                <a:gd name="connsiteY13" fmla="*/ 71231 h 27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0235" h="273282">
                  <a:moveTo>
                    <a:pt x="202579" y="71231"/>
                  </a:moveTo>
                  <a:cubicBezTo>
                    <a:pt x="164082" y="46334"/>
                    <a:pt x="122359" y="30544"/>
                    <a:pt x="78561" y="24205"/>
                  </a:cubicBezTo>
                  <a:lnTo>
                    <a:pt x="81673" y="0"/>
                  </a:lnTo>
                  <a:lnTo>
                    <a:pt x="37644" y="26164"/>
                  </a:lnTo>
                  <a:lnTo>
                    <a:pt x="5141" y="45528"/>
                  </a:lnTo>
                  <a:cubicBezTo>
                    <a:pt x="-737" y="48986"/>
                    <a:pt x="-1774" y="56939"/>
                    <a:pt x="3067" y="61780"/>
                  </a:cubicBezTo>
                  <a:lnTo>
                    <a:pt x="29576" y="88751"/>
                  </a:lnTo>
                  <a:lnTo>
                    <a:pt x="65421" y="125288"/>
                  </a:lnTo>
                  <a:lnTo>
                    <a:pt x="69225" y="95666"/>
                  </a:lnTo>
                  <a:cubicBezTo>
                    <a:pt x="102304" y="100622"/>
                    <a:pt x="134000" y="112725"/>
                    <a:pt x="163391" y="131743"/>
                  </a:cubicBezTo>
                  <a:cubicBezTo>
                    <a:pt x="199812" y="155256"/>
                    <a:pt x="229895" y="187990"/>
                    <a:pt x="250641" y="226487"/>
                  </a:cubicBezTo>
                  <a:cubicBezTo>
                    <a:pt x="258709" y="241355"/>
                    <a:pt x="265164" y="257146"/>
                    <a:pt x="270235" y="273283"/>
                  </a:cubicBezTo>
                  <a:cubicBezTo>
                    <a:pt x="265856" y="206893"/>
                    <a:pt x="248567" y="142001"/>
                    <a:pt x="219637" y="83103"/>
                  </a:cubicBezTo>
                  <a:cubicBezTo>
                    <a:pt x="214104" y="78953"/>
                    <a:pt x="208341" y="75035"/>
                    <a:pt x="202579" y="71231"/>
                  </a:cubicBezTo>
                  <a:close/>
                </a:path>
              </a:pathLst>
            </a:custGeom>
            <a:solidFill>
              <a:srgbClr val="BBCAE3"/>
            </a:solidFill>
            <a:ln w="1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>
                <a:solidFill>
                  <a:srgbClr val="314C77"/>
                </a:solidFill>
              </a:endParaRPr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9B269227-F768-B2E2-8DB6-13B85409FC83}"/>
                </a:ext>
              </a:extLst>
            </p:cNvPr>
            <p:cNvSpPr/>
            <p:nvPr/>
          </p:nvSpPr>
          <p:spPr>
            <a:xfrm>
              <a:off x="4292726" y="1655052"/>
              <a:ext cx="1434009" cy="2722897"/>
            </a:xfrm>
            <a:custGeom>
              <a:avLst/>
              <a:gdLst>
                <a:gd name="connsiteX0" fmla="*/ 82807 w 180891"/>
                <a:gd name="connsiteY0" fmla="*/ 24896 h 343476"/>
                <a:gd name="connsiteX1" fmla="*/ 99981 w 180891"/>
                <a:gd name="connsiteY1" fmla="*/ 5648 h 343476"/>
                <a:gd name="connsiteX2" fmla="*/ 48921 w 180891"/>
                <a:gd name="connsiteY2" fmla="*/ 2421 h 343476"/>
                <a:gd name="connsiteX3" fmla="*/ 11117 w 180891"/>
                <a:gd name="connsiteY3" fmla="*/ 0 h 343476"/>
                <a:gd name="connsiteX4" fmla="*/ 10425 w 180891"/>
                <a:gd name="connsiteY4" fmla="*/ 0 h 343476"/>
                <a:gd name="connsiteX5" fmla="*/ 167 w 180891"/>
                <a:gd name="connsiteY5" fmla="*/ 12333 h 343476"/>
                <a:gd name="connsiteX6" fmla="*/ 6737 w 180891"/>
                <a:gd name="connsiteY6" fmla="*/ 49562 h 343476"/>
                <a:gd name="connsiteX7" fmla="*/ 15727 w 180891"/>
                <a:gd name="connsiteY7" fmla="*/ 99931 h 343476"/>
                <a:gd name="connsiteX8" fmla="*/ 34629 w 180891"/>
                <a:gd name="connsiteY8" fmla="*/ 78723 h 343476"/>
                <a:gd name="connsiteX9" fmla="*/ 130409 w 180891"/>
                <a:gd name="connsiteY9" fmla="*/ 202282 h 343476"/>
                <a:gd name="connsiteX10" fmla="*/ 137094 w 180891"/>
                <a:gd name="connsiteY10" fmla="*/ 215192 h 343476"/>
                <a:gd name="connsiteX11" fmla="*/ 142396 w 180891"/>
                <a:gd name="connsiteY11" fmla="*/ 226141 h 343476"/>
                <a:gd name="connsiteX12" fmla="*/ 147582 w 180891"/>
                <a:gd name="connsiteY12" fmla="*/ 237437 h 343476"/>
                <a:gd name="connsiteX13" fmla="*/ 180892 w 180891"/>
                <a:gd name="connsiteY13" fmla="*/ 343476 h 343476"/>
                <a:gd name="connsiteX14" fmla="*/ 180892 w 180891"/>
                <a:gd name="connsiteY14" fmla="*/ 144998 h 343476"/>
                <a:gd name="connsiteX15" fmla="*/ 82692 w 180891"/>
                <a:gd name="connsiteY15" fmla="*/ 24781 h 34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891" h="343476">
                  <a:moveTo>
                    <a:pt x="82807" y="24896"/>
                  </a:moveTo>
                  <a:lnTo>
                    <a:pt x="99981" y="5648"/>
                  </a:lnTo>
                  <a:lnTo>
                    <a:pt x="48921" y="2421"/>
                  </a:lnTo>
                  <a:lnTo>
                    <a:pt x="11117" y="0"/>
                  </a:lnTo>
                  <a:cubicBezTo>
                    <a:pt x="10886" y="0"/>
                    <a:pt x="10656" y="0"/>
                    <a:pt x="10425" y="0"/>
                  </a:cubicBezTo>
                  <a:cubicBezTo>
                    <a:pt x="3970" y="0"/>
                    <a:pt x="-985" y="5878"/>
                    <a:pt x="167" y="12333"/>
                  </a:cubicBezTo>
                  <a:lnTo>
                    <a:pt x="6737" y="49562"/>
                  </a:lnTo>
                  <a:lnTo>
                    <a:pt x="15727" y="99931"/>
                  </a:lnTo>
                  <a:lnTo>
                    <a:pt x="34629" y="78723"/>
                  </a:lnTo>
                  <a:cubicBezTo>
                    <a:pt x="72319" y="112494"/>
                    <a:pt x="104591" y="154104"/>
                    <a:pt x="130409" y="202282"/>
                  </a:cubicBezTo>
                  <a:cubicBezTo>
                    <a:pt x="132714" y="206547"/>
                    <a:pt x="134904" y="210811"/>
                    <a:pt x="137094" y="215192"/>
                  </a:cubicBezTo>
                  <a:cubicBezTo>
                    <a:pt x="138938" y="218880"/>
                    <a:pt x="140667" y="222453"/>
                    <a:pt x="142396" y="226141"/>
                  </a:cubicBezTo>
                  <a:cubicBezTo>
                    <a:pt x="144125" y="229945"/>
                    <a:pt x="145853" y="233633"/>
                    <a:pt x="147582" y="237437"/>
                  </a:cubicBezTo>
                  <a:cubicBezTo>
                    <a:pt x="162451" y="271323"/>
                    <a:pt x="173631" y="306939"/>
                    <a:pt x="180892" y="343476"/>
                  </a:cubicBezTo>
                  <a:lnTo>
                    <a:pt x="180892" y="144998"/>
                  </a:lnTo>
                  <a:cubicBezTo>
                    <a:pt x="153461" y="99009"/>
                    <a:pt x="120497" y="58667"/>
                    <a:pt x="82692" y="24781"/>
                  </a:cubicBezTo>
                  <a:close/>
                </a:path>
              </a:pathLst>
            </a:custGeom>
            <a:solidFill>
              <a:srgbClr val="8CA6D0"/>
            </a:solidFill>
            <a:ln w="1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 dirty="0"/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4FD3FCF1-7BB8-A0BB-2CB9-3CB613C03044}"/>
                </a:ext>
              </a:extLst>
            </p:cNvPr>
            <p:cNvSpPr/>
            <p:nvPr/>
          </p:nvSpPr>
          <p:spPr>
            <a:xfrm>
              <a:off x="5598825" y="871080"/>
              <a:ext cx="1001422" cy="3418240"/>
            </a:xfrm>
            <a:custGeom>
              <a:avLst/>
              <a:gdLst>
                <a:gd name="connsiteX0" fmla="*/ 27086 w 126323"/>
                <a:gd name="connsiteY0" fmla="*/ 241010 h 431189"/>
                <a:gd name="connsiteX1" fmla="*/ 27086 w 126323"/>
                <a:gd name="connsiteY1" fmla="*/ 431190 h 431189"/>
                <a:gd name="connsiteX2" fmla="*/ 35500 w 126323"/>
                <a:gd name="connsiteY2" fmla="*/ 393730 h 431189"/>
                <a:gd name="connsiteX3" fmla="*/ 37228 w 126323"/>
                <a:gd name="connsiteY3" fmla="*/ 387045 h 431189"/>
                <a:gd name="connsiteX4" fmla="*/ 39073 w 126323"/>
                <a:gd name="connsiteY4" fmla="*/ 380475 h 431189"/>
                <a:gd name="connsiteX5" fmla="*/ 57053 w 126323"/>
                <a:gd name="connsiteY5" fmla="*/ 326879 h 431189"/>
                <a:gd name="connsiteX6" fmla="*/ 59934 w 126323"/>
                <a:gd name="connsiteY6" fmla="*/ 319502 h 431189"/>
                <a:gd name="connsiteX7" fmla="*/ 62816 w 126323"/>
                <a:gd name="connsiteY7" fmla="*/ 312356 h 431189"/>
                <a:gd name="connsiteX8" fmla="*/ 86790 w 126323"/>
                <a:gd name="connsiteY8" fmla="*/ 261987 h 431189"/>
                <a:gd name="connsiteX9" fmla="*/ 99237 w 126323"/>
                <a:gd name="connsiteY9" fmla="*/ 239972 h 431189"/>
                <a:gd name="connsiteX10" fmla="*/ 99237 w 126323"/>
                <a:gd name="connsiteY10" fmla="*/ 73997 h 431189"/>
                <a:gd name="connsiteX11" fmla="*/ 126323 w 126323"/>
                <a:gd name="connsiteY11" fmla="*/ 73997 h 431189"/>
                <a:gd name="connsiteX12" fmla="*/ 94742 w 126323"/>
                <a:gd name="connsiteY12" fmla="*/ 33771 h 431189"/>
                <a:gd name="connsiteX13" fmla="*/ 71345 w 126323"/>
                <a:gd name="connsiteY13" fmla="*/ 4034 h 431189"/>
                <a:gd name="connsiteX14" fmla="*/ 63162 w 126323"/>
                <a:gd name="connsiteY14" fmla="*/ 0 h 431189"/>
                <a:gd name="connsiteX15" fmla="*/ 54978 w 126323"/>
                <a:gd name="connsiteY15" fmla="*/ 4034 h 431189"/>
                <a:gd name="connsiteX16" fmla="*/ 31581 w 126323"/>
                <a:gd name="connsiteY16" fmla="*/ 33771 h 431189"/>
                <a:gd name="connsiteX17" fmla="*/ 0 w 126323"/>
                <a:gd name="connsiteY17" fmla="*/ 73997 h 431189"/>
                <a:gd name="connsiteX18" fmla="*/ 27086 w 126323"/>
                <a:gd name="connsiteY18" fmla="*/ 73997 h 431189"/>
                <a:gd name="connsiteX19" fmla="*/ 27086 w 126323"/>
                <a:gd name="connsiteY19" fmla="*/ 241125 h 431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323" h="431189">
                  <a:moveTo>
                    <a:pt x="27086" y="241010"/>
                  </a:moveTo>
                  <a:lnTo>
                    <a:pt x="27086" y="431190"/>
                  </a:lnTo>
                  <a:cubicBezTo>
                    <a:pt x="29506" y="418626"/>
                    <a:pt x="32272" y="406063"/>
                    <a:pt x="35500" y="393730"/>
                  </a:cubicBezTo>
                  <a:cubicBezTo>
                    <a:pt x="36076" y="391425"/>
                    <a:pt x="36652" y="389234"/>
                    <a:pt x="37228" y="387045"/>
                  </a:cubicBezTo>
                  <a:cubicBezTo>
                    <a:pt x="37805" y="384855"/>
                    <a:pt x="38381" y="382665"/>
                    <a:pt x="39073" y="380475"/>
                  </a:cubicBezTo>
                  <a:cubicBezTo>
                    <a:pt x="44259" y="362264"/>
                    <a:pt x="50137" y="344398"/>
                    <a:pt x="57053" y="326879"/>
                  </a:cubicBezTo>
                  <a:cubicBezTo>
                    <a:pt x="57975" y="324458"/>
                    <a:pt x="59012" y="322038"/>
                    <a:pt x="59934" y="319502"/>
                  </a:cubicBezTo>
                  <a:cubicBezTo>
                    <a:pt x="60856" y="317082"/>
                    <a:pt x="61894" y="314777"/>
                    <a:pt x="62816" y="312356"/>
                  </a:cubicBezTo>
                  <a:cubicBezTo>
                    <a:pt x="69962" y="295182"/>
                    <a:pt x="77915" y="278354"/>
                    <a:pt x="86790" y="261987"/>
                  </a:cubicBezTo>
                  <a:cubicBezTo>
                    <a:pt x="90824" y="254495"/>
                    <a:pt x="94973" y="247118"/>
                    <a:pt x="99237" y="239972"/>
                  </a:cubicBezTo>
                  <a:lnTo>
                    <a:pt x="99237" y="73997"/>
                  </a:lnTo>
                  <a:lnTo>
                    <a:pt x="126323" y="73997"/>
                  </a:lnTo>
                  <a:lnTo>
                    <a:pt x="94742" y="33771"/>
                  </a:lnTo>
                  <a:lnTo>
                    <a:pt x="71345" y="4034"/>
                  </a:lnTo>
                  <a:cubicBezTo>
                    <a:pt x="69270" y="1383"/>
                    <a:pt x="66158" y="0"/>
                    <a:pt x="63162" y="0"/>
                  </a:cubicBezTo>
                  <a:cubicBezTo>
                    <a:pt x="60165" y="0"/>
                    <a:pt x="57053" y="1383"/>
                    <a:pt x="54978" y="4034"/>
                  </a:cubicBezTo>
                  <a:lnTo>
                    <a:pt x="31581" y="33771"/>
                  </a:lnTo>
                  <a:lnTo>
                    <a:pt x="0" y="73997"/>
                  </a:lnTo>
                  <a:lnTo>
                    <a:pt x="27086" y="73997"/>
                  </a:lnTo>
                  <a:lnTo>
                    <a:pt x="27086" y="241125"/>
                  </a:lnTo>
                  <a:close/>
                </a:path>
              </a:pathLst>
            </a:custGeom>
            <a:solidFill>
              <a:srgbClr val="5C80BC"/>
            </a:solidFill>
            <a:ln w="1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791FE6CA-9C43-7589-E00C-56E6A0325C32}"/>
                </a:ext>
              </a:extLst>
            </p:cNvPr>
            <p:cNvSpPr/>
            <p:nvPr/>
          </p:nvSpPr>
          <p:spPr>
            <a:xfrm>
              <a:off x="5829991" y="1654140"/>
              <a:ext cx="2069951" cy="3153264"/>
            </a:xfrm>
            <a:custGeom>
              <a:avLst/>
              <a:gdLst>
                <a:gd name="connsiteX0" fmla="*/ 80796 w 261111"/>
                <a:gd name="connsiteY0" fmla="*/ 144191 h 397764"/>
                <a:gd name="connsiteX1" fmla="*/ 75379 w 261111"/>
                <a:gd name="connsiteY1" fmla="*/ 153412 h 397764"/>
                <a:gd name="connsiteX2" fmla="*/ 69962 w 261111"/>
                <a:gd name="connsiteY2" fmla="*/ 163094 h 397764"/>
                <a:gd name="connsiteX3" fmla="*/ 67080 w 261111"/>
                <a:gd name="connsiteY3" fmla="*/ 168511 h 397764"/>
                <a:gd name="connsiteX4" fmla="*/ 39418 w 261111"/>
                <a:gd name="connsiteY4" fmla="*/ 228216 h 397764"/>
                <a:gd name="connsiteX5" fmla="*/ 36537 w 261111"/>
                <a:gd name="connsiteY5" fmla="*/ 235708 h 397764"/>
                <a:gd name="connsiteX6" fmla="*/ 33655 w 261111"/>
                <a:gd name="connsiteY6" fmla="*/ 243430 h 397764"/>
                <a:gd name="connsiteX7" fmla="*/ 18095 w 261111"/>
                <a:gd name="connsiteY7" fmla="*/ 292992 h 397764"/>
                <a:gd name="connsiteX8" fmla="*/ 16252 w 261111"/>
                <a:gd name="connsiteY8" fmla="*/ 299908 h 397764"/>
                <a:gd name="connsiteX9" fmla="*/ 14523 w 261111"/>
                <a:gd name="connsiteY9" fmla="*/ 307054 h 397764"/>
                <a:gd name="connsiteX10" fmla="*/ 0 w 261111"/>
                <a:gd name="connsiteY10" fmla="*/ 397764 h 397764"/>
                <a:gd name="connsiteX11" fmla="*/ 27547 w 261111"/>
                <a:gd name="connsiteY11" fmla="*/ 328608 h 397764"/>
                <a:gd name="connsiteX12" fmla="*/ 28584 w 261111"/>
                <a:gd name="connsiteY12" fmla="*/ 326649 h 397764"/>
                <a:gd name="connsiteX13" fmla="*/ 30543 w 261111"/>
                <a:gd name="connsiteY13" fmla="*/ 322960 h 397764"/>
                <a:gd name="connsiteX14" fmla="*/ 33655 w 261111"/>
                <a:gd name="connsiteY14" fmla="*/ 317428 h 397764"/>
                <a:gd name="connsiteX15" fmla="*/ 49215 w 261111"/>
                <a:gd name="connsiteY15" fmla="*/ 292877 h 397764"/>
                <a:gd name="connsiteX16" fmla="*/ 53249 w 261111"/>
                <a:gd name="connsiteY16" fmla="*/ 287229 h 397764"/>
                <a:gd name="connsiteX17" fmla="*/ 57283 w 261111"/>
                <a:gd name="connsiteY17" fmla="*/ 281697 h 397764"/>
                <a:gd name="connsiteX18" fmla="*/ 69962 w 261111"/>
                <a:gd name="connsiteY18" fmla="*/ 266022 h 397764"/>
                <a:gd name="connsiteX19" fmla="*/ 75379 w 261111"/>
                <a:gd name="connsiteY19" fmla="*/ 259798 h 397764"/>
                <a:gd name="connsiteX20" fmla="*/ 80796 w 261111"/>
                <a:gd name="connsiteY20" fmla="*/ 253919 h 397764"/>
                <a:gd name="connsiteX21" fmla="*/ 124018 w 261111"/>
                <a:gd name="connsiteY21" fmla="*/ 215192 h 397764"/>
                <a:gd name="connsiteX22" fmla="*/ 130703 w 261111"/>
                <a:gd name="connsiteY22" fmla="*/ 202282 h 397764"/>
                <a:gd name="connsiteX23" fmla="*/ 226482 w 261111"/>
                <a:gd name="connsiteY23" fmla="*/ 78723 h 397764"/>
                <a:gd name="connsiteX24" fmla="*/ 245385 w 261111"/>
                <a:gd name="connsiteY24" fmla="*/ 99931 h 397764"/>
                <a:gd name="connsiteX25" fmla="*/ 254375 w 261111"/>
                <a:gd name="connsiteY25" fmla="*/ 49562 h 397764"/>
                <a:gd name="connsiteX26" fmla="*/ 260945 w 261111"/>
                <a:gd name="connsiteY26" fmla="*/ 12333 h 397764"/>
                <a:gd name="connsiteX27" fmla="*/ 250687 w 261111"/>
                <a:gd name="connsiteY27" fmla="*/ 0 h 397764"/>
                <a:gd name="connsiteX28" fmla="*/ 249995 w 261111"/>
                <a:gd name="connsiteY28" fmla="*/ 0 h 397764"/>
                <a:gd name="connsiteX29" fmla="*/ 212191 w 261111"/>
                <a:gd name="connsiteY29" fmla="*/ 2421 h 397764"/>
                <a:gd name="connsiteX30" fmla="*/ 161131 w 261111"/>
                <a:gd name="connsiteY30" fmla="*/ 5648 h 397764"/>
                <a:gd name="connsiteX31" fmla="*/ 178304 w 261111"/>
                <a:gd name="connsiteY31" fmla="*/ 24896 h 397764"/>
                <a:gd name="connsiteX32" fmla="*/ 80796 w 261111"/>
                <a:gd name="connsiteY32" fmla="*/ 144076 h 39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61111" h="397764">
                  <a:moveTo>
                    <a:pt x="80796" y="144191"/>
                  </a:moveTo>
                  <a:cubicBezTo>
                    <a:pt x="78952" y="147188"/>
                    <a:pt x="77223" y="150300"/>
                    <a:pt x="75379" y="153412"/>
                  </a:cubicBezTo>
                  <a:cubicBezTo>
                    <a:pt x="73535" y="156639"/>
                    <a:pt x="71806" y="159751"/>
                    <a:pt x="69962" y="163094"/>
                  </a:cubicBezTo>
                  <a:cubicBezTo>
                    <a:pt x="69040" y="164823"/>
                    <a:pt x="68002" y="166667"/>
                    <a:pt x="67080" y="168511"/>
                  </a:cubicBezTo>
                  <a:cubicBezTo>
                    <a:pt x="56707" y="187875"/>
                    <a:pt x="47486" y="207815"/>
                    <a:pt x="39418" y="228216"/>
                  </a:cubicBezTo>
                  <a:cubicBezTo>
                    <a:pt x="38381" y="230752"/>
                    <a:pt x="37459" y="233172"/>
                    <a:pt x="36537" y="235708"/>
                  </a:cubicBezTo>
                  <a:cubicBezTo>
                    <a:pt x="35615" y="238244"/>
                    <a:pt x="34577" y="240894"/>
                    <a:pt x="33655" y="243430"/>
                  </a:cubicBezTo>
                  <a:cubicBezTo>
                    <a:pt x="27777" y="259682"/>
                    <a:pt x="22475" y="276280"/>
                    <a:pt x="18095" y="292992"/>
                  </a:cubicBezTo>
                  <a:cubicBezTo>
                    <a:pt x="17519" y="295298"/>
                    <a:pt x="16943" y="297603"/>
                    <a:pt x="16252" y="299908"/>
                  </a:cubicBezTo>
                  <a:cubicBezTo>
                    <a:pt x="15675" y="302329"/>
                    <a:pt x="15099" y="304634"/>
                    <a:pt x="14523" y="307054"/>
                  </a:cubicBezTo>
                  <a:cubicBezTo>
                    <a:pt x="7377" y="336791"/>
                    <a:pt x="2536" y="367105"/>
                    <a:pt x="0" y="397764"/>
                  </a:cubicBezTo>
                  <a:cubicBezTo>
                    <a:pt x="6685" y="373790"/>
                    <a:pt x="15906" y="350623"/>
                    <a:pt x="27547" y="328608"/>
                  </a:cubicBezTo>
                  <a:cubicBezTo>
                    <a:pt x="27892" y="327916"/>
                    <a:pt x="28238" y="327225"/>
                    <a:pt x="28584" y="326649"/>
                  </a:cubicBezTo>
                  <a:cubicBezTo>
                    <a:pt x="29276" y="325381"/>
                    <a:pt x="29967" y="324228"/>
                    <a:pt x="30543" y="322960"/>
                  </a:cubicBezTo>
                  <a:cubicBezTo>
                    <a:pt x="31581" y="321116"/>
                    <a:pt x="32618" y="319272"/>
                    <a:pt x="33655" y="317428"/>
                  </a:cubicBezTo>
                  <a:cubicBezTo>
                    <a:pt x="38496" y="309014"/>
                    <a:pt x="43683" y="300830"/>
                    <a:pt x="49215" y="292877"/>
                  </a:cubicBezTo>
                  <a:cubicBezTo>
                    <a:pt x="50599" y="290918"/>
                    <a:pt x="51866" y="289074"/>
                    <a:pt x="53249" y="287229"/>
                  </a:cubicBezTo>
                  <a:cubicBezTo>
                    <a:pt x="54633" y="285385"/>
                    <a:pt x="55900" y="283541"/>
                    <a:pt x="57283" y="281697"/>
                  </a:cubicBezTo>
                  <a:cubicBezTo>
                    <a:pt x="61317" y="276395"/>
                    <a:pt x="65582" y="271093"/>
                    <a:pt x="69962" y="266022"/>
                  </a:cubicBezTo>
                  <a:cubicBezTo>
                    <a:pt x="71691" y="263947"/>
                    <a:pt x="73535" y="261872"/>
                    <a:pt x="75379" y="259798"/>
                  </a:cubicBezTo>
                  <a:cubicBezTo>
                    <a:pt x="77108" y="257838"/>
                    <a:pt x="78952" y="255878"/>
                    <a:pt x="80796" y="253919"/>
                  </a:cubicBezTo>
                  <a:cubicBezTo>
                    <a:pt x="94051" y="239857"/>
                    <a:pt x="108458" y="226833"/>
                    <a:pt x="124018" y="215192"/>
                  </a:cubicBezTo>
                  <a:cubicBezTo>
                    <a:pt x="126208" y="210812"/>
                    <a:pt x="128398" y="206547"/>
                    <a:pt x="130703" y="202282"/>
                  </a:cubicBezTo>
                  <a:cubicBezTo>
                    <a:pt x="156521" y="153988"/>
                    <a:pt x="188793" y="112494"/>
                    <a:pt x="226482" y="78723"/>
                  </a:cubicBezTo>
                  <a:lnTo>
                    <a:pt x="245385" y="99931"/>
                  </a:lnTo>
                  <a:lnTo>
                    <a:pt x="254375" y="49562"/>
                  </a:lnTo>
                  <a:lnTo>
                    <a:pt x="260945" y="12333"/>
                  </a:lnTo>
                  <a:cubicBezTo>
                    <a:pt x="262097" y="5878"/>
                    <a:pt x="257141" y="0"/>
                    <a:pt x="250687" y="0"/>
                  </a:cubicBezTo>
                  <a:cubicBezTo>
                    <a:pt x="244232" y="0"/>
                    <a:pt x="250226" y="0"/>
                    <a:pt x="249995" y="0"/>
                  </a:cubicBezTo>
                  <a:lnTo>
                    <a:pt x="212191" y="2421"/>
                  </a:lnTo>
                  <a:lnTo>
                    <a:pt x="161131" y="5648"/>
                  </a:lnTo>
                  <a:lnTo>
                    <a:pt x="178304" y="24896"/>
                  </a:lnTo>
                  <a:cubicBezTo>
                    <a:pt x="140846" y="58437"/>
                    <a:pt x="108112" y="98433"/>
                    <a:pt x="80796" y="144076"/>
                  </a:cubicBezTo>
                  <a:close/>
                </a:path>
              </a:pathLst>
            </a:custGeom>
            <a:solidFill>
              <a:srgbClr val="314C77"/>
            </a:solidFill>
            <a:ln w="1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AD4DDC96-E7CE-6A1C-0A73-DCB00887C8D5}"/>
                </a:ext>
              </a:extLst>
            </p:cNvPr>
            <p:cNvSpPr/>
            <p:nvPr/>
          </p:nvSpPr>
          <p:spPr>
            <a:xfrm>
              <a:off x="5814460" y="2757922"/>
              <a:ext cx="2806786" cy="3547989"/>
            </a:xfrm>
            <a:custGeom>
              <a:avLst/>
              <a:gdLst>
                <a:gd name="connsiteX0" fmla="*/ 349002 w 354058"/>
                <a:gd name="connsiteY0" fmla="*/ 45528 h 447556"/>
                <a:gd name="connsiteX1" fmla="*/ 316499 w 354058"/>
                <a:gd name="connsiteY1" fmla="*/ 26164 h 447556"/>
                <a:gd name="connsiteX2" fmla="*/ 272470 w 354058"/>
                <a:gd name="connsiteY2" fmla="*/ 0 h 447556"/>
                <a:gd name="connsiteX3" fmla="*/ 275583 w 354058"/>
                <a:gd name="connsiteY3" fmla="*/ 24205 h 447556"/>
                <a:gd name="connsiteX4" fmla="*/ 151565 w 354058"/>
                <a:gd name="connsiteY4" fmla="*/ 71231 h 447556"/>
                <a:gd name="connsiteX5" fmla="*/ 134506 w 354058"/>
                <a:gd name="connsiteY5" fmla="*/ 83103 h 447556"/>
                <a:gd name="connsiteX6" fmla="*/ 125055 w 354058"/>
                <a:gd name="connsiteY6" fmla="*/ 90364 h 447556"/>
                <a:gd name="connsiteX7" fmla="*/ 115489 w 354058"/>
                <a:gd name="connsiteY7" fmla="*/ 98317 h 447556"/>
                <a:gd name="connsiteX8" fmla="*/ 82755 w 354058"/>
                <a:gd name="connsiteY8" fmla="*/ 130821 h 447556"/>
                <a:gd name="connsiteX9" fmla="*/ 77338 w 354058"/>
                <a:gd name="connsiteY9" fmla="*/ 137160 h 447556"/>
                <a:gd name="connsiteX10" fmla="*/ 71921 w 354058"/>
                <a:gd name="connsiteY10" fmla="*/ 143845 h 447556"/>
                <a:gd name="connsiteX11" fmla="*/ 62931 w 354058"/>
                <a:gd name="connsiteY11" fmla="*/ 155832 h 447556"/>
                <a:gd name="connsiteX12" fmla="*/ 58897 w 354058"/>
                <a:gd name="connsiteY12" fmla="*/ 161595 h 447556"/>
                <a:gd name="connsiteX13" fmla="*/ 54863 w 354058"/>
                <a:gd name="connsiteY13" fmla="*/ 167704 h 447556"/>
                <a:gd name="connsiteX14" fmla="*/ 41839 w 354058"/>
                <a:gd name="connsiteY14" fmla="*/ 189257 h 447556"/>
                <a:gd name="connsiteX15" fmla="*/ 40110 w 354058"/>
                <a:gd name="connsiteY15" fmla="*/ 192370 h 447556"/>
                <a:gd name="connsiteX16" fmla="*/ 38727 w 354058"/>
                <a:gd name="connsiteY16" fmla="*/ 195020 h 447556"/>
                <a:gd name="connsiteX17" fmla="*/ 35730 w 354058"/>
                <a:gd name="connsiteY17" fmla="*/ 200899 h 447556"/>
                <a:gd name="connsiteX18" fmla="*/ 0 w 354058"/>
                <a:gd name="connsiteY18" fmla="*/ 352005 h 447556"/>
                <a:gd name="connsiteX19" fmla="*/ 0 w 354058"/>
                <a:gd name="connsiteY19" fmla="*/ 447556 h 447556"/>
                <a:gd name="connsiteX20" fmla="*/ 72036 w 354058"/>
                <a:gd name="connsiteY20" fmla="*/ 447556 h 447556"/>
                <a:gd name="connsiteX21" fmla="*/ 72036 w 354058"/>
                <a:gd name="connsiteY21" fmla="*/ 446750 h 447556"/>
                <a:gd name="connsiteX22" fmla="*/ 72036 w 354058"/>
                <a:gd name="connsiteY22" fmla="*/ 446750 h 447556"/>
                <a:gd name="connsiteX23" fmla="*/ 72036 w 354058"/>
                <a:gd name="connsiteY23" fmla="*/ 441332 h 447556"/>
                <a:gd name="connsiteX24" fmla="*/ 72036 w 354058"/>
                <a:gd name="connsiteY24" fmla="*/ 441332 h 447556"/>
                <a:gd name="connsiteX25" fmla="*/ 72036 w 354058"/>
                <a:gd name="connsiteY25" fmla="*/ 352005 h 447556"/>
                <a:gd name="connsiteX26" fmla="*/ 74687 w 354058"/>
                <a:gd name="connsiteY26" fmla="*/ 314430 h 447556"/>
                <a:gd name="connsiteX27" fmla="*/ 76762 w 354058"/>
                <a:gd name="connsiteY27" fmla="*/ 302213 h 447556"/>
                <a:gd name="connsiteX28" fmla="*/ 77453 w 354058"/>
                <a:gd name="connsiteY28" fmla="*/ 298755 h 447556"/>
                <a:gd name="connsiteX29" fmla="*/ 77453 w 354058"/>
                <a:gd name="connsiteY29" fmla="*/ 298409 h 447556"/>
                <a:gd name="connsiteX30" fmla="*/ 77799 w 354058"/>
                <a:gd name="connsiteY30" fmla="*/ 297026 h 447556"/>
                <a:gd name="connsiteX31" fmla="*/ 81603 w 354058"/>
                <a:gd name="connsiteY31" fmla="*/ 281351 h 447556"/>
                <a:gd name="connsiteX32" fmla="*/ 82755 w 354058"/>
                <a:gd name="connsiteY32" fmla="*/ 277086 h 447556"/>
                <a:gd name="connsiteX33" fmla="*/ 83908 w 354058"/>
                <a:gd name="connsiteY33" fmla="*/ 273283 h 447556"/>
                <a:gd name="connsiteX34" fmla="*/ 103502 w 354058"/>
                <a:gd name="connsiteY34" fmla="*/ 226487 h 447556"/>
                <a:gd name="connsiteX35" fmla="*/ 190752 w 354058"/>
                <a:gd name="connsiteY35" fmla="*/ 131743 h 447556"/>
                <a:gd name="connsiteX36" fmla="*/ 284918 w 354058"/>
                <a:gd name="connsiteY36" fmla="*/ 95666 h 447556"/>
                <a:gd name="connsiteX37" fmla="*/ 288722 w 354058"/>
                <a:gd name="connsiteY37" fmla="*/ 125288 h 447556"/>
                <a:gd name="connsiteX38" fmla="*/ 324567 w 354058"/>
                <a:gd name="connsiteY38" fmla="*/ 88751 h 447556"/>
                <a:gd name="connsiteX39" fmla="*/ 351077 w 354058"/>
                <a:gd name="connsiteY39" fmla="*/ 61780 h 447556"/>
                <a:gd name="connsiteX40" fmla="*/ 349002 w 354058"/>
                <a:gd name="connsiteY40" fmla="*/ 45528 h 44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4058" h="447556">
                  <a:moveTo>
                    <a:pt x="349002" y="45528"/>
                  </a:moveTo>
                  <a:lnTo>
                    <a:pt x="316499" y="26164"/>
                  </a:lnTo>
                  <a:lnTo>
                    <a:pt x="272470" y="0"/>
                  </a:lnTo>
                  <a:lnTo>
                    <a:pt x="275583" y="24205"/>
                  </a:lnTo>
                  <a:cubicBezTo>
                    <a:pt x="231784" y="30544"/>
                    <a:pt x="190061" y="46450"/>
                    <a:pt x="151565" y="71231"/>
                  </a:cubicBezTo>
                  <a:cubicBezTo>
                    <a:pt x="145686" y="75035"/>
                    <a:pt x="140039" y="78953"/>
                    <a:pt x="134506" y="83103"/>
                  </a:cubicBezTo>
                  <a:cubicBezTo>
                    <a:pt x="131279" y="85523"/>
                    <a:pt x="128167" y="87944"/>
                    <a:pt x="125055" y="90364"/>
                  </a:cubicBezTo>
                  <a:cubicBezTo>
                    <a:pt x="121828" y="92900"/>
                    <a:pt x="118601" y="95551"/>
                    <a:pt x="115489" y="98317"/>
                  </a:cubicBezTo>
                  <a:cubicBezTo>
                    <a:pt x="103848" y="108345"/>
                    <a:pt x="92898" y="119179"/>
                    <a:pt x="82755" y="130821"/>
                  </a:cubicBezTo>
                  <a:cubicBezTo>
                    <a:pt x="80911" y="132895"/>
                    <a:pt x="79067" y="134970"/>
                    <a:pt x="77338" y="137160"/>
                  </a:cubicBezTo>
                  <a:cubicBezTo>
                    <a:pt x="75494" y="139350"/>
                    <a:pt x="73650" y="141540"/>
                    <a:pt x="71921" y="143845"/>
                  </a:cubicBezTo>
                  <a:cubicBezTo>
                    <a:pt x="68809" y="147764"/>
                    <a:pt x="65813" y="151798"/>
                    <a:pt x="62931" y="155832"/>
                  </a:cubicBezTo>
                  <a:cubicBezTo>
                    <a:pt x="61548" y="157792"/>
                    <a:pt x="60165" y="159636"/>
                    <a:pt x="58897" y="161595"/>
                  </a:cubicBezTo>
                  <a:cubicBezTo>
                    <a:pt x="57514" y="163555"/>
                    <a:pt x="56131" y="165629"/>
                    <a:pt x="54863" y="167704"/>
                  </a:cubicBezTo>
                  <a:cubicBezTo>
                    <a:pt x="50253" y="174735"/>
                    <a:pt x="45873" y="181881"/>
                    <a:pt x="41839" y="189257"/>
                  </a:cubicBezTo>
                  <a:cubicBezTo>
                    <a:pt x="41263" y="190295"/>
                    <a:pt x="40686" y="191332"/>
                    <a:pt x="40110" y="192370"/>
                  </a:cubicBezTo>
                  <a:cubicBezTo>
                    <a:pt x="39649" y="193177"/>
                    <a:pt x="39188" y="194099"/>
                    <a:pt x="38727" y="195020"/>
                  </a:cubicBezTo>
                  <a:cubicBezTo>
                    <a:pt x="37689" y="196980"/>
                    <a:pt x="36652" y="198940"/>
                    <a:pt x="35730" y="200899"/>
                  </a:cubicBezTo>
                  <a:cubicBezTo>
                    <a:pt x="12333" y="247579"/>
                    <a:pt x="0" y="299562"/>
                    <a:pt x="0" y="352005"/>
                  </a:cubicBezTo>
                  <a:lnTo>
                    <a:pt x="0" y="447556"/>
                  </a:lnTo>
                  <a:lnTo>
                    <a:pt x="72036" y="447556"/>
                  </a:lnTo>
                  <a:lnTo>
                    <a:pt x="72036" y="446750"/>
                  </a:lnTo>
                  <a:lnTo>
                    <a:pt x="72036" y="446750"/>
                  </a:lnTo>
                  <a:lnTo>
                    <a:pt x="72036" y="441332"/>
                  </a:lnTo>
                  <a:lnTo>
                    <a:pt x="72036" y="441332"/>
                  </a:lnTo>
                  <a:lnTo>
                    <a:pt x="72036" y="352005"/>
                  </a:lnTo>
                  <a:cubicBezTo>
                    <a:pt x="72036" y="339442"/>
                    <a:pt x="72959" y="326879"/>
                    <a:pt x="74687" y="314430"/>
                  </a:cubicBezTo>
                  <a:cubicBezTo>
                    <a:pt x="75264" y="310396"/>
                    <a:pt x="75955" y="306247"/>
                    <a:pt x="76762" y="302213"/>
                  </a:cubicBezTo>
                  <a:cubicBezTo>
                    <a:pt x="76993" y="301060"/>
                    <a:pt x="77223" y="299908"/>
                    <a:pt x="77453" y="298755"/>
                  </a:cubicBezTo>
                  <a:cubicBezTo>
                    <a:pt x="77453" y="298640"/>
                    <a:pt x="77453" y="298525"/>
                    <a:pt x="77453" y="298409"/>
                  </a:cubicBezTo>
                  <a:cubicBezTo>
                    <a:pt x="77453" y="297948"/>
                    <a:pt x="77684" y="297487"/>
                    <a:pt x="77799" y="297026"/>
                  </a:cubicBezTo>
                  <a:cubicBezTo>
                    <a:pt x="78952" y="291724"/>
                    <a:pt x="80220" y="286538"/>
                    <a:pt x="81603" y="281351"/>
                  </a:cubicBezTo>
                  <a:cubicBezTo>
                    <a:pt x="81949" y="279968"/>
                    <a:pt x="82410" y="278470"/>
                    <a:pt x="82755" y="277086"/>
                  </a:cubicBezTo>
                  <a:cubicBezTo>
                    <a:pt x="83101" y="275818"/>
                    <a:pt x="83447" y="274550"/>
                    <a:pt x="83908" y="273283"/>
                  </a:cubicBezTo>
                  <a:cubicBezTo>
                    <a:pt x="88864" y="257146"/>
                    <a:pt x="95434" y="241471"/>
                    <a:pt x="103502" y="226487"/>
                  </a:cubicBezTo>
                  <a:cubicBezTo>
                    <a:pt x="124248" y="187990"/>
                    <a:pt x="154331" y="155256"/>
                    <a:pt x="190752" y="131743"/>
                  </a:cubicBezTo>
                  <a:cubicBezTo>
                    <a:pt x="220143" y="112725"/>
                    <a:pt x="251839" y="100622"/>
                    <a:pt x="284918" y="95666"/>
                  </a:cubicBezTo>
                  <a:lnTo>
                    <a:pt x="288722" y="125288"/>
                  </a:lnTo>
                  <a:lnTo>
                    <a:pt x="324567" y="88751"/>
                  </a:lnTo>
                  <a:lnTo>
                    <a:pt x="351077" y="61780"/>
                  </a:lnTo>
                  <a:cubicBezTo>
                    <a:pt x="355802" y="56939"/>
                    <a:pt x="354765" y="48986"/>
                    <a:pt x="349002" y="45528"/>
                  </a:cubicBezTo>
                  <a:close/>
                </a:path>
              </a:pathLst>
            </a:custGeom>
            <a:solidFill>
              <a:srgbClr val="19263B"/>
            </a:solidFill>
            <a:ln w="115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429508A-9C38-B3F1-77FD-9526A3E5217F}"/>
              </a:ext>
            </a:extLst>
          </p:cNvPr>
          <p:cNvSpPr txBox="1"/>
          <p:nvPr/>
        </p:nvSpPr>
        <p:spPr>
          <a:xfrm>
            <a:off x="58584" y="2903659"/>
            <a:ext cx="2046317" cy="369333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 algn="r"/>
            <a:r>
              <a:rPr lang="en-US" sz="1800" kern="1200" noProof="1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ea typeface="+mj-ea"/>
              </a:rPr>
              <a:t>Pegasus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B80300-C270-4636-1396-C7B6953C70F2}"/>
              </a:ext>
            </a:extLst>
          </p:cNvPr>
          <p:cNvSpPr txBox="1"/>
          <p:nvPr/>
        </p:nvSpPr>
        <p:spPr>
          <a:xfrm>
            <a:off x="501689" y="2044151"/>
            <a:ext cx="1919887" cy="369332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 algn="r"/>
            <a:r>
              <a:rPr lang="en-US" sz="1800" kern="1200" noProof="1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ea typeface="+mj-ea"/>
              </a:rPr>
              <a:t>ChatGPT</a:t>
            </a:r>
            <a:endParaRPr lang="en-US" sz="2800" kern="1200" noProof="1">
              <a:solidFill>
                <a:schemeClr val="dk1"/>
              </a:solidFill>
              <a:effectLst>
                <a:glow rad="1828800">
                  <a:schemeClr val="bg1">
                    <a:lumMod val="95000"/>
                    <a:alpha val="38000"/>
                  </a:schemeClr>
                </a:glow>
              </a:effectLst>
              <a:latin typeface="Unbounded SemiBold" pitchFamily="2" charset="0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A0C5F8C-9D6D-EA02-3738-0D14EACB99E3}"/>
              </a:ext>
            </a:extLst>
          </p:cNvPr>
          <p:cNvSpPr txBox="1"/>
          <p:nvPr/>
        </p:nvSpPr>
        <p:spPr>
          <a:xfrm>
            <a:off x="4972600" y="2903659"/>
            <a:ext cx="1919887" cy="369333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r>
              <a:rPr lang="en-US" sz="1800" kern="1200" noProof="1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ea typeface="+mj-ea"/>
              </a:rPr>
              <a:t>mT5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2B236AD-AEEE-9116-5056-4B5C3DD82B6C}"/>
              </a:ext>
            </a:extLst>
          </p:cNvPr>
          <p:cNvSpPr txBox="1"/>
          <p:nvPr/>
        </p:nvSpPr>
        <p:spPr>
          <a:xfrm>
            <a:off x="4688749" y="2047018"/>
            <a:ext cx="1919887" cy="369333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r>
              <a:rPr lang="en-US" sz="1800" kern="1200" noProof="1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ea typeface="+mj-ea"/>
              </a:rPr>
              <a:t>T5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4D473E-9927-70A4-DC33-C189464E5AB0}"/>
              </a:ext>
            </a:extLst>
          </p:cNvPr>
          <p:cNvSpPr txBox="1"/>
          <p:nvPr/>
        </p:nvSpPr>
        <p:spPr>
          <a:xfrm>
            <a:off x="1361815" y="1223440"/>
            <a:ext cx="2581187" cy="646331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 algn="r"/>
            <a:r>
              <a:rPr lang="ru-RU" sz="1800" kern="1200" noProof="1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ea typeface="+mj-ea"/>
              </a:rPr>
              <a:t>Эвристический</a:t>
            </a:r>
            <a:r>
              <a:rPr lang="ru-RU" sz="1800" b="1" noProof="1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sz="1800" kern="1200" noProof="1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ea typeface="+mj-ea"/>
              </a:rPr>
              <a:t>подход</a:t>
            </a:r>
            <a:endParaRPr lang="en-US" sz="1800" kern="1200" noProof="1">
              <a:solidFill>
                <a:schemeClr val="dk1"/>
              </a:solidFill>
              <a:effectLst>
                <a:glow rad="1828800">
                  <a:schemeClr val="bg1">
                    <a:lumMod val="95000"/>
                    <a:alpha val="38000"/>
                  </a:schemeClr>
                </a:glow>
              </a:effectLst>
              <a:latin typeface="Unbounded SemiBold" pitchFamily="2" charset="0"/>
              <a:ea typeface="+mj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294305E-FA34-BA75-2591-9A72E50B1095}"/>
              </a:ext>
            </a:extLst>
          </p:cNvPr>
          <p:cNvSpPr txBox="1"/>
          <p:nvPr/>
        </p:nvSpPr>
        <p:spPr>
          <a:xfrm>
            <a:off x="5767388" y="917880"/>
            <a:ext cx="299561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Для нас важны</a:t>
            </a:r>
            <a:r>
              <a:rPr lang="en-US" dirty="0">
                <a:latin typeface="Unbounded" pitchFamily="2" charset="0"/>
              </a:rPr>
              <a:t>:</a:t>
            </a:r>
            <a:r>
              <a:rPr lang="ru-RU" dirty="0">
                <a:latin typeface="Unbounded" pitchFamily="2" charset="0"/>
              </a:rPr>
              <a:t> </a:t>
            </a:r>
            <a:endParaRPr lang="en-US" dirty="0">
              <a:latin typeface="Unbounded" pitchFamily="2" charset="0"/>
            </a:endParaRPr>
          </a:p>
          <a:p>
            <a:pPr algn="r"/>
            <a:r>
              <a:rPr lang="ru-RU" sz="2000" b="1" dirty="0">
                <a:latin typeface="Unbounded" pitchFamily="2" charset="0"/>
              </a:rPr>
              <a:t>Качество</a:t>
            </a:r>
          </a:p>
          <a:p>
            <a:pPr algn="r"/>
            <a:r>
              <a:rPr lang="ru-RU" sz="2000" b="1" dirty="0">
                <a:latin typeface="Unbounded" pitchFamily="2" charset="0"/>
              </a:rPr>
              <a:t>Безопасность</a:t>
            </a:r>
          </a:p>
          <a:p>
            <a:pPr algn="r"/>
            <a:r>
              <a:rPr lang="ru-RU" sz="2000" b="1" dirty="0">
                <a:latin typeface="Unbounded" pitchFamily="2" charset="0"/>
              </a:rPr>
              <a:t>Эффективность</a:t>
            </a:r>
          </a:p>
        </p:txBody>
      </p:sp>
    </p:spTree>
    <p:extLst>
      <p:ext uri="{BB962C8B-B14F-4D97-AF65-F5344CB8AC3E}">
        <p14:creationId xmlns:p14="http://schemas.microsoft.com/office/powerpoint/2010/main" val="1683863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EEE2A-6CE5-653C-C932-6CAB4C151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25">
            <a:extLst>
              <a:ext uri="{FF2B5EF4-FFF2-40B4-BE49-F238E27FC236}">
                <a16:creationId xmlns:a16="http://schemas.microsoft.com/office/drawing/2014/main" id="{37E4211E-A17B-2E42-0039-39CAB856380B}"/>
              </a:ext>
            </a:extLst>
          </p:cNvPr>
          <p:cNvSpPr/>
          <p:nvPr/>
        </p:nvSpPr>
        <p:spPr>
          <a:xfrm>
            <a:off x="138969" y="736132"/>
            <a:ext cx="8866061" cy="4247982"/>
          </a:xfrm>
          <a:prstGeom prst="roundRect">
            <a:avLst>
              <a:gd name="adj" fmla="val 3487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D0F00382-64FF-FB89-899E-BCEAB06746C2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  <a:noFill/>
          <a:effectLst/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</a:rPr>
              <a:t>Обработка текста - </a:t>
            </a:r>
            <a:r>
              <a:rPr lang="en-US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</a:rPr>
              <a:t>GPT</a:t>
            </a:r>
            <a:endParaRPr lang="ru-RU" sz="2800" dirty="0">
              <a:solidFill>
                <a:schemeClr val="dk1"/>
              </a:solidFill>
              <a:effectLst>
                <a:glow rad="1828800">
                  <a:schemeClr val="bg1">
                    <a:lumMod val="95000"/>
                    <a:alpha val="38000"/>
                  </a:schemeClr>
                </a:glow>
              </a:effectLst>
              <a:latin typeface="Unbounded SemiBold" pitchFamily="2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9CA6DC2-2B98-22FB-40C9-51E9F36D5B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sp>
        <p:nvSpPr>
          <p:cNvPr id="14" name="Rectangle: Rounded Corners 25">
            <a:extLst>
              <a:ext uri="{FF2B5EF4-FFF2-40B4-BE49-F238E27FC236}">
                <a16:creationId xmlns:a16="http://schemas.microsoft.com/office/drawing/2014/main" id="{F76183CB-C60B-B57B-C095-920E5E69D596}"/>
              </a:ext>
            </a:extLst>
          </p:cNvPr>
          <p:cNvSpPr/>
          <p:nvPr/>
        </p:nvSpPr>
        <p:spPr>
          <a:xfrm>
            <a:off x="2476500" y="836469"/>
            <a:ext cx="6431278" cy="4040808"/>
          </a:xfrm>
          <a:prstGeom prst="roundRect">
            <a:avLst>
              <a:gd name="adj" fmla="val 3560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F4BC3E-39D7-ACF5-1B24-333E3D32FC02}"/>
              </a:ext>
            </a:extLst>
          </p:cNvPr>
          <p:cNvSpPr txBox="1"/>
          <p:nvPr/>
        </p:nvSpPr>
        <p:spPr>
          <a:xfrm>
            <a:off x="244563" y="917880"/>
            <a:ext cx="2126344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Весь датасет</a:t>
            </a:r>
            <a:r>
              <a:rPr lang="en-US" dirty="0">
                <a:latin typeface="Unbounded" pitchFamily="2" charset="0"/>
              </a:rPr>
              <a:t>:</a:t>
            </a:r>
            <a:r>
              <a:rPr lang="ru-RU" dirty="0">
                <a:latin typeface="Unbounded" pitchFamily="2" charset="0"/>
              </a:rPr>
              <a:t> </a:t>
            </a:r>
            <a:endParaRPr lang="en-US" dirty="0">
              <a:latin typeface="Unbounded" pitchFamily="2" charset="0"/>
            </a:endParaRPr>
          </a:p>
          <a:p>
            <a:pPr algn="r"/>
            <a:r>
              <a:rPr lang="ru-RU" sz="2000" b="1" dirty="0">
                <a:latin typeface="Unbounded" pitchFamily="2" charset="0"/>
              </a:rPr>
              <a:t>8 минут</a:t>
            </a:r>
          </a:p>
          <a:p>
            <a:endParaRPr lang="ru-RU" dirty="0">
              <a:latin typeface="Unbounded" pitchFamily="2" charset="0"/>
            </a:endParaRPr>
          </a:p>
          <a:p>
            <a:r>
              <a:rPr lang="ru-RU" dirty="0">
                <a:latin typeface="Unbounded" pitchFamily="2" charset="0"/>
              </a:rPr>
              <a:t>На 1 пример</a:t>
            </a:r>
            <a:r>
              <a:rPr lang="en-US" dirty="0">
                <a:latin typeface="Unbounded" pitchFamily="2" charset="0"/>
              </a:rPr>
              <a:t>:</a:t>
            </a:r>
            <a:r>
              <a:rPr lang="ru-RU" dirty="0">
                <a:latin typeface="Unbounded" pitchFamily="2" charset="0"/>
              </a:rPr>
              <a:t> </a:t>
            </a:r>
            <a:endParaRPr lang="en-US" dirty="0">
              <a:latin typeface="Unbounded" pitchFamily="2" charset="0"/>
            </a:endParaRPr>
          </a:p>
          <a:p>
            <a:pPr algn="r"/>
            <a:r>
              <a:rPr lang="ru-RU" sz="2000" b="1" dirty="0">
                <a:latin typeface="Unbounded" pitchFamily="2" charset="0"/>
              </a:rPr>
              <a:t>1 сек</a:t>
            </a:r>
          </a:p>
        </p:txBody>
      </p:sp>
    </p:spTree>
    <p:extLst>
      <p:ext uri="{BB962C8B-B14F-4D97-AF65-F5344CB8AC3E}">
        <p14:creationId xmlns:p14="http://schemas.microsoft.com/office/powerpoint/2010/main" val="2679896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EAEAEA"/>
          </a:fgClr>
          <a:bgClr>
            <a:schemeClr val="bg1"/>
          </a:bgClr>
        </a:patt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14961F-5D74-9F80-1DA9-A2FA3B6E8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5">
            <a:extLst>
              <a:ext uri="{FF2B5EF4-FFF2-40B4-BE49-F238E27FC236}">
                <a16:creationId xmlns:a16="http://schemas.microsoft.com/office/drawing/2014/main" id="{B8B7C156-C64C-00E2-9FBB-3153E8045F6E}"/>
              </a:ext>
            </a:extLst>
          </p:cNvPr>
          <p:cNvSpPr/>
          <p:nvPr/>
        </p:nvSpPr>
        <p:spPr>
          <a:xfrm>
            <a:off x="138969" y="736132"/>
            <a:ext cx="8866061" cy="4247982"/>
          </a:xfrm>
          <a:prstGeom prst="roundRect">
            <a:avLst>
              <a:gd name="adj" fmla="val 3487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4BBBE52-942D-3523-D519-0BCD025FDF96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Обработка текста</a:t>
            </a:r>
            <a:r>
              <a:rPr lang="en-US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 – </a:t>
            </a:r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эвристика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8C56A08-9B91-7F59-AEA8-951C38D58A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sp>
        <p:nvSpPr>
          <p:cNvPr id="20" name="Rectangle: Rounded Corners 25">
            <a:extLst>
              <a:ext uri="{FF2B5EF4-FFF2-40B4-BE49-F238E27FC236}">
                <a16:creationId xmlns:a16="http://schemas.microsoft.com/office/drawing/2014/main" id="{20020FFF-9683-C787-034F-7E57A46E6DB9}"/>
              </a:ext>
            </a:extLst>
          </p:cNvPr>
          <p:cNvSpPr/>
          <p:nvPr/>
        </p:nvSpPr>
        <p:spPr>
          <a:xfrm>
            <a:off x="2476500" y="836469"/>
            <a:ext cx="6431278" cy="4040808"/>
          </a:xfrm>
          <a:prstGeom prst="roundRect">
            <a:avLst>
              <a:gd name="adj" fmla="val 3560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034F7D-1B07-6920-0ED6-116B6544BAF0}"/>
              </a:ext>
            </a:extLst>
          </p:cNvPr>
          <p:cNvSpPr txBox="1"/>
          <p:nvPr/>
        </p:nvSpPr>
        <p:spPr>
          <a:xfrm>
            <a:off x="244563" y="917880"/>
            <a:ext cx="2126344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Весь датасет</a:t>
            </a:r>
            <a:r>
              <a:rPr lang="en-US" dirty="0">
                <a:latin typeface="Unbounded" pitchFamily="2" charset="0"/>
              </a:rPr>
              <a:t>:</a:t>
            </a:r>
            <a:r>
              <a:rPr lang="ru-RU" dirty="0">
                <a:latin typeface="Unbounded" pitchFamily="2" charset="0"/>
              </a:rPr>
              <a:t> </a:t>
            </a:r>
            <a:endParaRPr lang="en-US" dirty="0">
              <a:latin typeface="Unbounded" pitchFamily="2" charset="0"/>
            </a:endParaRPr>
          </a:p>
          <a:p>
            <a:pPr algn="r"/>
            <a:r>
              <a:rPr lang="ru-RU" sz="2000" b="1" dirty="0">
                <a:latin typeface="Unbounded" pitchFamily="2" charset="0"/>
              </a:rPr>
              <a:t>2 минуты</a:t>
            </a:r>
          </a:p>
          <a:p>
            <a:endParaRPr lang="ru-RU" dirty="0">
              <a:latin typeface="Unbounded" pitchFamily="2" charset="0"/>
            </a:endParaRPr>
          </a:p>
          <a:p>
            <a:r>
              <a:rPr lang="ru-RU" dirty="0">
                <a:latin typeface="Unbounded" pitchFamily="2" charset="0"/>
              </a:rPr>
              <a:t>На 1 пример</a:t>
            </a:r>
            <a:r>
              <a:rPr lang="en-US" dirty="0">
                <a:latin typeface="Unbounded" pitchFamily="2" charset="0"/>
              </a:rPr>
              <a:t>:</a:t>
            </a:r>
            <a:r>
              <a:rPr lang="ru-RU" dirty="0">
                <a:latin typeface="Unbounded" pitchFamily="2" charset="0"/>
              </a:rPr>
              <a:t> </a:t>
            </a:r>
            <a:endParaRPr lang="en-US" dirty="0">
              <a:latin typeface="Unbounded" pitchFamily="2" charset="0"/>
            </a:endParaRPr>
          </a:p>
          <a:p>
            <a:pPr algn="r"/>
            <a:r>
              <a:rPr lang="ru-RU" sz="2000" b="1" dirty="0">
                <a:latin typeface="Unbounded" pitchFamily="2" charset="0"/>
              </a:rPr>
              <a:t>60 мс</a:t>
            </a:r>
          </a:p>
        </p:txBody>
      </p:sp>
    </p:spTree>
    <p:extLst>
      <p:ext uri="{BB962C8B-B14F-4D97-AF65-F5344CB8AC3E}">
        <p14:creationId xmlns:p14="http://schemas.microsoft.com/office/powerpoint/2010/main" val="1457107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FEFB8-3BDF-51EF-1E9F-F7E664AFA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5">
            <a:extLst>
              <a:ext uri="{FF2B5EF4-FFF2-40B4-BE49-F238E27FC236}">
                <a16:creationId xmlns:a16="http://schemas.microsoft.com/office/drawing/2014/main" id="{73188651-1D60-4B01-1B5D-FEFBDED29AAA}"/>
              </a:ext>
            </a:extLst>
          </p:cNvPr>
          <p:cNvSpPr/>
          <p:nvPr/>
        </p:nvSpPr>
        <p:spPr>
          <a:xfrm>
            <a:off x="138969" y="736132"/>
            <a:ext cx="8866061" cy="4247982"/>
          </a:xfrm>
          <a:prstGeom prst="roundRect">
            <a:avLst>
              <a:gd name="adj" fmla="val 3487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E988DE9-C78D-E73F-137E-0D34B2FFDEE4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Датасет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BE5A27C-0217-389C-3BA5-042ACCFC44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sp>
        <p:nvSpPr>
          <p:cNvPr id="11" name="Rectangle: Rounded Corners 25">
            <a:extLst>
              <a:ext uri="{FF2B5EF4-FFF2-40B4-BE49-F238E27FC236}">
                <a16:creationId xmlns:a16="http://schemas.microsoft.com/office/drawing/2014/main" id="{D4381E42-4FD5-4E48-22A4-0B3931EA55EA}"/>
              </a:ext>
            </a:extLst>
          </p:cNvPr>
          <p:cNvSpPr/>
          <p:nvPr/>
        </p:nvSpPr>
        <p:spPr>
          <a:xfrm>
            <a:off x="1330483" y="836469"/>
            <a:ext cx="6431278" cy="2591117"/>
          </a:xfrm>
          <a:prstGeom prst="roundRect">
            <a:avLst>
              <a:gd name="adj" fmla="val 3560"/>
            </a:avLst>
          </a:prstGeom>
          <a:solidFill>
            <a:srgbClr val="19263B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0" name="Rectangle: Rounded Corners 25">
            <a:extLst>
              <a:ext uri="{FF2B5EF4-FFF2-40B4-BE49-F238E27FC236}">
                <a16:creationId xmlns:a16="http://schemas.microsoft.com/office/drawing/2014/main" id="{644CC4E8-9281-4FB3-E649-BEB316632692}"/>
              </a:ext>
            </a:extLst>
          </p:cNvPr>
          <p:cNvSpPr/>
          <p:nvPr/>
        </p:nvSpPr>
        <p:spPr>
          <a:xfrm>
            <a:off x="1330483" y="2430992"/>
            <a:ext cx="6431278" cy="996593"/>
          </a:xfrm>
          <a:prstGeom prst="roundRect">
            <a:avLst>
              <a:gd name="adj" fmla="val 3560"/>
            </a:avLst>
          </a:prstGeom>
          <a:solidFill>
            <a:srgbClr val="C0D6D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2" name="Rectangle: Rounded Corners 25">
            <a:extLst>
              <a:ext uri="{FF2B5EF4-FFF2-40B4-BE49-F238E27FC236}">
                <a16:creationId xmlns:a16="http://schemas.microsoft.com/office/drawing/2014/main" id="{B8229FC1-B9B8-B4AB-38E8-2271920D732B}"/>
              </a:ext>
            </a:extLst>
          </p:cNvPr>
          <p:cNvSpPr/>
          <p:nvPr/>
        </p:nvSpPr>
        <p:spPr>
          <a:xfrm>
            <a:off x="1330483" y="2388481"/>
            <a:ext cx="6431278" cy="531282"/>
          </a:xfrm>
          <a:prstGeom prst="roundRect">
            <a:avLst>
              <a:gd name="adj" fmla="val 3560"/>
            </a:avLst>
          </a:prstGeom>
          <a:solidFill>
            <a:srgbClr val="C0D6D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C295E6B9-15BC-79F9-5506-F4BD5ECBBB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235085"/>
              </p:ext>
            </p:extLst>
          </p:nvPr>
        </p:nvGraphicFramePr>
        <p:xfrm>
          <a:off x="1330483" y="843613"/>
          <a:ext cx="6483034" cy="2591117"/>
        </p:xfrm>
        <a:graphic>
          <a:graphicData uri="http://schemas.openxmlformats.org/drawingml/2006/table">
            <a:tbl>
              <a:tblPr/>
              <a:tblGrid>
                <a:gridCol w="1632419">
                  <a:extLst>
                    <a:ext uri="{9D8B030D-6E8A-4147-A177-3AD203B41FA5}">
                      <a16:colId xmlns:a16="http://schemas.microsoft.com/office/drawing/2014/main" val="1298214201"/>
                    </a:ext>
                  </a:extLst>
                </a:gridCol>
                <a:gridCol w="1632419">
                  <a:extLst>
                    <a:ext uri="{9D8B030D-6E8A-4147-A177-3AD203B41FA5}">
                      <a16:colId xmlns:a16="http://schemas.microsoft.com/office/drawing/2014/main" val="2830484439"/>
                    </a:ext>
                  </a:extLst>
                </a:gridCol>
                <a:gridCol w="1576450">
                  <a:extLst>
                    <a:ext uri="{9D8B030D-6E8A-4147-A177-3AD203B41FA5}">
                      <a16:colId xmlns:a16="http://schemas.microsoft.com/office/drawing/2014/main" val="510221229"/>
                    </a:ext>
                  </a:extLst>
                </a:gridCol>
                <a:gridCol w="1641746">
                  <a:extLst>
                    <a:ext uri="{9D8B030D-6E8A-4147-A177-3AD203B41FA5}">
                      <a16:colId xmlns:a16="http://schemas.microsoft.com/office/drawing/2014/main" val="4035296431"/>
                    </a:ext>
                  </a:extLst>
                </a:gridCol>
              </a:tblGrid>
              <a:tr h="1518175">
                <a:tc>
                  <a:txBody>
                    <a:bodyPr/>
                    <a:lstStyle/>
                    <a:p>
                      <a:pPr algn="l" rtl="0" fontAlgn="b"/>
                      <a:endParaRPr lang="ru-RU" sz="1400" b="0" i="0" u="none" strike="noStrike" cap="none" dirty="0">
                        <a:solidFill>
                          <a:srgbClr val="000000"/>
                        </a:solidFill>
                        <a:latin typeface="Unbounded" pitchFamily="2" charset="0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0" i="0" u="none" strike="noStrike" cap="none" dirty="0">
                          <a:solidFill>
                            <a:srgbClr val="C0D6DF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Рассматриваете ли вы возможность остаться в компании</a:t>
                      </a:r>
                      <a:r>
                        <a:rPr lang="en-US" sz="1400" b="0" i="0" u="none" strike="noStrike" cap="none" dirty="0">
                          <a:solidFill>
                            <a:srgbClr val="C0D6DF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?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0" i="0" u="none" strike="noStrike" cap="none" dirty="0">
                          <a:solidFill>
                            <a:srgbClr val="C0D6DF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Рассматриваете ли вы возможность вернуться в компанию</a:t>
                      </a:r>
                      <a:r>
                        <a:rPr lang="en-US" sz="1400" b="0" i="0" u="none" strike="noStrike" cap="none" dirty="0">
                          <a:solidFill>
                            <a:srgbClr val="C0D6DF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?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0" i="0" u="none" strike="noStrike" cap="none" dirty="0">
                          <a:solidFill>
                            <a:srgbClr val="C0D6DF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Рекомендовали бы вы компанию?</a:t>
                      </a:r>
                      <a:endParaRPr lang="en-US" sz="1400" b="0" i="0" u="none" strike="noStrike" cap="none" dirty="0">
                        <a:solidFill>
                          <a:srgbClr val="C0D6DF"/>
                        </a:solidFill>
                        <a:latin typeface="Unbounded" pitchFamily="2" charset="0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1464313"/>
                  </a:ext>
                </a:extLst>
              </a:tr>
              <a:tr h="536471">
                <a:tc>
                  <a:txBody>
                    <a:bodyPr/>
                    <a:lstStyle/>
                    <a:p>
                      <a:pPr rtl="0" fontAlgn="b"/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Изначально ответов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177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169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180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1492654"/>
                  </a:ext>
                </a:extLst>
              </a:tr>
              <a:tr h="536471">
                <a:tc>
                  <a:txBody>
                    <a:bodyPr/>
                    <a:lstStyle/>
                    <a:p>
                      <a:pPr rtl="0" fontAlgn="b"/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Дополнено и размечено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2000" b="1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1293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2000" b="1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917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2000" b="1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993</a:t>
                      </a:r>
                    </a:p>
                  </a:txBody>
                  <a:tcPr marL="14288" marR="14288" marT="9525" marB="9525" anchor="ctr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025480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95B17C6-0E8B-CDC0-1542-62622724DD61}"/>
              </a:ext>
            </a:extLst>
          </p:cNvPr>
          <p:cNvSpPr txBox="1"/>
          <p:nvPr/>
        </p:nvSpPr>
        <p:spPr>
          <a:xfrm>
            <a:off x="308017" y="3991530"/>
            <a:ext cx="85279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Для разнообразия синтетических данных генерация производилась множеством языковых моделей</a:t>
            </a:r>
            <a:r>
              <a:rPr lang="en-US" dirty="0">
                <a:latin typeface="Unbounded" pitchFamily="2" charset="0"/>
              </a:rPr>
              <a:t>: </a:t>
            </a:r>
          </a:p>
          <a:p>
            <a:r>
              <a:rPr lang="en-US" sz="2000" b="1" dirty="0">
                <a:latin typeface="Unbounded" pitchFamily="2" charset="0"/>
              </a:rPr>
              <a:t>GPT4-o1, Gemini, </a:t>
            </a:r>
            <a:r>
              <a:rPr lang="en-US" sz="2000" b="1" dirty="0" err="1">
                <a:latin typeface="Unbounded" pitchFamily="2" charset="0"/>
              </a:rPr>
              <a:t>GigaChat</a:t>
            </a:r>
            <a:r>
              <a:rPr lang="en-US" sz="2000" b="1" dirty="0">
                <a:latin typeface="Unbounded" pitchFamily="2" charset="0"/>
              </a:rPr>
              <a:t>, </a:t>
            </a:r>
            <a:r>
              <a:rPr lang="en-US" sz="2000" b="1" dirty="0" err="1">
                <a:latin typeface="Unbounded" pitchFamily="2" charset="0"/>
              </a:rPr>
              <a:t>YandexGPT</a:t>
            </a:r>
            <a:endParaRPr lang="ru-RU" sz="2000" b="1" dirty="0">
              <a:latin typeface="Unbound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9105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D843A-DBF4-D3BC-4216-244B639C4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5">
            <a:extLst>
              <a:ext uri="{FF2B5EF4-FFF2-40B4-BE49-F238E27FC236}">
                <a16:creationId xmlns:a16="http://schemas.microsoft.com/office/drawing/2014/main" id="{798178CD-015C-4F3D-1C75-54A2C7F99B43}"/>
              </a:ext>
            </a:extLst>
          </p:cNvPr>
          <p:cNvSpPr/>
          <p:nvPr/>
        </p:nvSpPr>
        <p:spPr>
          <a:xfrm>
            <a:off x="138969" y="736132"/>
            <a:ext cx="8866061" cy="4247982"/>
          </a:xfrm>
          <a:prstGeom prst="roundRect">
            <a:avLst>
              <a:gd name="adj" fmla="val 3487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D5A89ED9-5848-F271-7739-FF151BF2FD42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Дообучение, </a:t>
            </a:r>
            <a:r>
              <a:rPr lang="en-US" sz="2800" dirty="0" err="1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LoRA</a:t>
            </a:r>
            <a:endParaRPr lang="ru-RU" sz="2800" dirty="0">
              <a:solidFill>
                <a:schemeClr val="dk1"/>
              </a:solidFill>
              <a:effectLst>
                <a:glow rad="1828800">
                  <a:schemeClr val="bg1">
                    <a:lumMod val="95000"/>
                    <a:alpha val="38000"/>
                  </a:schemeClr>
                </a:glow>
              </a:effectLst>
              <a:latin typeface="Unbounded SemiBold" pitchFamily="2" charset="0"/>
              <a:cs typeface="Alexandria Medium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CC8AEF8-194B-149D-7F16-3B747467BA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sp>
        <p:nvSpPr>
          <p:cNvPr id="9" name="Rectangle: Rounded Corners 25">
            <a:extLst>
              <a:ext uri="{FF2B5EF4-FFF2-40B4-BE49-F238E27FC236}">
                <a16:creationId xmlns:a16="http://schemas.microsoft.com/office/drawing/2014/main" id="{13D01508-9F66-B763-6DAB-7D88C07567CE}"/>
              </a:ext>
            </a:extLst>
          </p:cNvPr>
          <p:cNvSpPr/>
          <p:nvPr/>
        </p:nvSpPr>
        <p:spPr>
          <a:xfrm>
            <a:off x="2476500" y="836469"/>
            <a:ext cx="6431278" cy="4040808"/>
          </a:xfrm>
          <a:prstGeom prst="roundRect">
            <a:avLst>
              <a:gd name="adj" fmla="val 3560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9991BC-284B-3E29-1EFA-B727F40D9EAD}"/>
              </a:ext>
            </a:extLst>
          </p:cNvPr>
          <p:cNvSpPr txBox="1"/>
          <p:nvPr/>
        </p:nvSpPr>
        <p:spPr>
          <a:xfrm>
            <a:off x="244563" y="1833106"/>
            <a:ext cx="2126344" cy="1261884"/>
          </a:xfrm>
          <a:prstGeom prst="rect">
            <a:avLst/>
          </a:prstGeom>
          <a:noFill/>
        </p:spPr>
        <p:txBody>
          <a:bodyPr wrap="square" lIns="90000" rIns="90000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ru-RU" dirty="0">
                <a:latin typeface="Unbounded" pitchFamily="2" charset="0"/>
              </a:rPr>
              <a:t>Более эффективный подход для </a:t>
            </a:r>
            <a:r>
              <a:rPr lang="ru-RU" sz="2000" b="1" dirty="0">
                <a:latin typeface="Unbounded" pitchFamily="2" charset="0"/>
              </a:rPr>
              <a:t>небольших</a:t>
            </a:r>
            <a:r>
              <a:rPr lang="ru-RU" dirty="0">
                <a:latin typeface="Unbounded" pitchFamily="2" charset="0"/>
              </a:rPr>
              <a:t> датасетов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AEF749-CFCB-5457-623F-0220B7F356BA}"/>
              </a:ext>
            </a:extLst>
          </p:cNvPr>
          <p:cNvSpPr txBox="1"/>
          <p:nvPr/>
        </p:nvSpPr>
        <p:spPr>
          <a:xfrm>
            <a:off x="244563" y="917880"/>
            <a:ext cx="21263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ru-RU" dirty="0">
                <a:latin typeface="Unbounded" pitchFamily="2" charset="0"/>
              </a:rPr>
              <a:t>Обучаем</a:t>
            </a:r>
            <a:r>
              <a:rPr lang="en-US" dirty="0">
                <a:latin typeface="Unbounded" pitchFamily="2" charset="0"/>
              </a:rPr>
              <a:t> </a:t>
            </a:r>
            <a:r>
              <a:rPr lang="en-US" sz="2000" b="1" dirty="0">
                <a:latin typeface="Unbounded" pitchFamily="2" charset="0"/>
              </a:rPr>
              <a:t>2</a:t>
            </a:r>
            <a:r>
              <a:rPr lang="ru-RU" sz="2000" b="1" i="0" dirty="0">
                <a:solidFill>
                  <a:srgbClr val="333333"/>
                </a:solidFill>
                <a:effectLst/>
                <a:latin typeface="YS Text"/>
              </a:rPr>
              <a:t>×</a:t>
            </a:r>
            <a:r>
              <a:rPr lang="en-US" sz="2000" b="1" dirty="0">
                <a:latin typeface="Unbounded" pitchFamily="2" charset="0"/>
              </a:rPr>
              <a:t>r</a:t>
            </a:r>
            <a:r>
              <a:rPr lang="ru-RU" sz="2000" b="1" i="0" dirty="0">
                <a:solidFill>
                  <a:srgbClr val="333333"/>
                </a:solidFill>
                <a:effectLst/>
                <a:latin typeface="YS Text"/>
              </a:rPr>
              <a:t>×</a:t>
            </a:r>
            <a:r>
              <a:rPr lang="en-US" sz="2000" b="1" dirty="0">
                <a:latin typeface="Unbounded" pitchFamily="2" charset="0"/>
              </a:rPr>
              <a:t>n </a:t>
            </a:r>
            <a:r>
              <a:rPr lang="ru-RU" dirty="0">
                <a:latin typeface="Unbounded" pitchFamily="2" charset="0"/>
              </a:rPr>
              <a:t>параметров вместо </a:t>
            </a:r>
            <a:r>
              <a:rPr lang="en-US" sz="2000" b="1" dirty="0">
                <a:latin typeface="Unbounded" pitchFamily="2" charset="0"/>
              </a:rPr>
              <a:t>n</a:t>
            </a:r>
            <a:r>
              <a:rPr lang="en-US" sz="2000" b="1" baseline="30000" dirty="0">
                <a:latin typeface="Unbounded" pitchFamily="2" charset="0"/>
              </a:rPr>
              <a:t>2</a:t>
            </a:r>
            <a:endParaRPr lang="ru-RU" b="1" baseline="30000" dirty="0">
              <a:latin typeface="Unbound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247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B7603-FF23-57F1-D357-5D8D3D1A4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5">
            <a:extLst>
              <a:ext uri="{FF2B5EF4-FFF2-40B4-BE49-F238E27FC236}">
                <a16:creationId xmlns:a16="http://schemas.microsoft.com/office/drawing/2014/main" id="{0824FE8A-C142-A5E1-0D08-3678BF0A60D3}"/>
              </a:ext>
            </a:extLst>
          </p:cNvPr>
          <p:cNvSpPr/>
          <p:nvPr/>
        </p:nvSpPr>
        <p:spPr>
          <a:xfrm>
            <a:off x="138969" y="736132"/>
            <a:ext cx="8866061" cy="4247982"/>
          </a:xfrm>
          <a:prstGeom prst="roundRect">
            <a:avLst>
              <a:gd name="adj" fmla="val 3487"/>
            </a:avLst>
          </a:prstGeom>
          <a:solidFill>
            <a:srgbClr val="FFFFF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6D092D0-DD90-97B1-1298-E3942526962A}"/>
              </a:ext>
            </a:extLst>
          </p:cNvPr>
          <p:cNvSpPr txBox="1">
            <a:spLocks/>
          </p:cNvSpPr>
          <p:nvPr/>
        </p:nvSpPr>
        <p:spPr>
          <a:xfrm>
            <a:off x="138968" y="113294"/>
            <a:ext cx="8425911" cy="6228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chemeClr val="dk1"/>
                </a:solidFill>
                <a:effectLst>
                  <a:glow rad="1828800">
                    <a:schemeClr val="bg1">
                      <a:lumMod val="95000"/>
                      <a:alpha val="38000"/>
                    </a:schemeClr>
                  </a:glow>
                </a:effectLst>
                <a:latin typeface="Unbounded SemiBold" pitchFamily="2" charset="0"/>
                <a:cs typeface="Alexandria Medium"/>
              </a:rPr>
              <a:t>Дообучение, результаты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5F6FFEC-8FA2-0A03-4859-7D8B67EB7B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8" t="30305" r="28203" b="21796"/>
          <a:stretch/>
        </p:blipFill>
        <p:spPr>
          <a:xfrm>
            <a:off x="8340089" y="49531"/>
            <a:ext cx="548641" cy="579120"/>
          </a:xfrm>
          <a:prstGeom prst="rect">
            <a:avLst/>
          </a:prstGeom>
        </p:spPr>
      </p:pic>
      <p:sp>
        <p:nvSpPr>
          <p:cNvPr id="11" name="Rectangle: Rounded Corners 25">
            <a:extLst>
              <a:ext uri="{FF2B5EF4-FFF2-40B4-BE49-F238E27FC236}">
                <a16:creationId xmlns:a16="http://schemas.microsoft.com/office/drawing/2014/main" id="{7210524B-9F95-AFF5-096F-2B3C0ED15CB0}"/>
              </a:ext>
            </a:extLst>
          </p:cNvPr>
          <p:cNvSpPr/>
          <p:nvPr/>
        </p:nvSpPr>
        <p:spPr>
          <a:xfrm>
            <a:off x="2476500" y="836469"/>
            <a:ext cx="6431278" cy="4040808"/>
          </a:xfrm>
          <a:prstGeom prst="roundRect">
            <a:avLst>
              <a:gd name="adj" fmla="val 3560"/>
            </a:avLst>
          </a:prstGeom>
          <a:solidFill>
            <a:srgbClr val="19263B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0" name="Rectangle: Rounded Corners 25">
            <a:extLst>
              <a:ext uri="{FF2B5EF4-FFF2-40B4-BE49-F238E27FC236}">
                <a16:creationId xmlns:a16="http://schemas.microsoft.com/office/drawing/2014/main" id="{5C6780BC-8069-4703-8C7F-43D43A501DDD}"/>
              </a:ext>
            </a:extLst>
          </p:cNvPr>
          <p:cNvSpPr/>
          <p:nvPr/>
        </p:nvSpPr>
        <p:spPr>
          <a:xfrm>
            <a:off x="2476500" y="2275108"/>
            <a:ext cx="6431278" cy="2609312"/>
          </a:xfrm>
          <a:prstGeom prst="roundRect">
            <a:avLst>
              <a:gd name="adj" fmla="val 3560"/>
            </a:avLst>
          </a:prstGeom>
          <a:solidFill>
            <a:srgbClr val="C0D6D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2" name="Rectangle: Rounded Corners 25">
            <a:extLst>
              <a:ext uri="{FF2B5EF4-FFF2-40B4-BE49-F238E27FC236}">
                <a16:creationId xmlns:a16="http://schemas.microsoft.com/office/drawing/2014/main" id="{30BBFAEE-A922-6780-B222-D23623D681BA}"/>
              </a:ext>
            </a:extLst>
          </p:cNvPr>
          <p:cNvSpPr/>
          <p:nvPr/>
        </p:nvSpPr>
        <p:spPr>
          <a:xfrm>
            <a:off x="2476500" y="2275107"/>
            <a:ext cx="6431278" cy="430135"/>
          </a:xfrm>
          <a:prstGeom prst="roundRect">
            <a:avLst>
              <a:gd name="adj" fmla="val 3560"/>
            </a:avLst>
          </a:prstGeom>
          <a:solidFill>
            <a:srgbClr val="C0D6D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sp>
        <p:nvSpPr>
          <p:cNvPr id="13" name="Rectangle: Rounded Corners 25">
            <a:extLst>
              <a:ext uri="{FF2B5EF4-FFF2-40B4-BE49-F238E27FC236}">
                <a16:creationId xmlns:a16="http://schemas.microsoft.com/office/drawing/2014/main" id="{215F6B61-7911-4D25-B083-5DFAAFABAB28}"/>
              </a:ext>
            </a:extLst>
          </p:cNvPr>
          <p:cNvSpPr/>
          <p:nvPr/>
        </p:nvSpPr>
        <p:spPr>
          <a:xfrm>
            <a:off x="2476500" y="3419799"/>
            <a:ext cx="6431278" cy="615730"/>
          </a:xfrm>
          <a:prstGeom prst="roundRect">
            <a:avLst>
              <a:gd name="adj" fmla="val 3560"/>
            </a:avLst>
          </a:prstGeom>
          <a:solidFill>
            <a:srgbClr val="C0D6DF"/>
          </a:solidFill>
          <a:ln>
            <a:noFill/>
          </a:ln>
          <a:effectLst>
            <a:glow rad="152400">
              <a:schemeClr val="tx2">
                <a:lumMod val="50000"/>
                <a:alpha val="21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 dirty="0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7EA9220-A593-4163-A1EE-6997AA4E94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564266"/>
              </p:ext>
            </p:extLst>
          </p:nvPr>
        </p:nvGraphicFramePr>
        <p:xfrm>
          <a:off x="2476500" y="836469"/>
          <a:ext cx="6431279" cy="4084517"/>
        </p:xfrm>
        <a:graphic>
          <a:graphicData uri="http://schemas.openxmlformats.org/drawingml/2006/table">
            <a:tbl>
              <a:tblPr/>
              <a:tblGrid>
                <a:gridCol w="1619387">
                  <a:extLst>
                    <a:ext uri="{9D8B030D-6E8A-4147-A177-3AD203B41FA5}">
                      <a16:colId xmlns:a16="http://schemas.microsoft.com/office/drawing/2014/main" val="1298214201"/>
                    </a:ext>
                  </a:extLst>
                </a:gridCol>
                <a:gridCol w="1619387">
                  <a:extLst>
                    <a:ext uri="{9D8B030D-6E8A-4147-A177-3AD203B41FA5}">
                      <a16:colId xmlns:a16="http://schemas.microsoft.com/office/drawing/2014/main" val="2830484439"/>
                    </a:ext>
                  </a:extLst>
                </a:gridCol>
                <a:gridCol w="1563865">
                  <a:extLst>
                    <a:ext uri="{9D8B030D-6E8A-4147-A177-3AD203B41FA5}">
                      <a16:colId xmlns:a16="http://schemas.microsoft.com/office/drawing/2014/main" val="510221229"/>
                    </a:ext>
                  </a:extLst>
                </a:gridCol>
                <a:gridCol w="1628640">
                  <a:extLst>
                    <a:ext uri="{9D8B030D-6E8A-4147-A177-3AD203B41FA5}">
                      <a16:colId xmlns:a16="http://schemas.microsoft.com/office/drawing/2014/main" val="4035296431"/>
                    </a:ext>
                  </a:extLst>
                </a:gridCol>
              </a:tblGrid>
              <a:tr h="1442153">
                <a:tc>
                  <a:txBody>
                    <a:bodyPr/>
                    <a:lstStyle/>
                    <a:p>
                      <a:pPr algn="l" rtl="0" fontAlgn="b"/>
                      <a:endParaRPr lang="ru-RU" sz="1400" b="0" i="0" u="none" strike="noStrike" cap="none" dirty="0">
                        <a:solidFill>
                          <a:srgbClr val="000000"/>
                        </a:solidFill>
                        <a:latin typeface="Unbounded" pitchFamily="2" charset="0"/>
                        <a:cs typeface="Arial"/>
                        <a:sym typeface="Arial"/>
                      </a:endParaRP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0" i="0" u="none" strike="noStrike" cap="none" dirty="0">
                          <a:solidFill>
                            <a:srgbClr val="C0D6DF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Рассматриваете ли вы возможность остаться в компании?</a:t>
                      </a:r>
                      <a:endParaRPr lang="en-US" sz="1400" b="0" i="0" u="none" strike="noStrike" cap="none" dirty="0">
                        <a:solidFill>
                          <a:srgbClr val="C0D6DF"/>
                        </a:solidFill>
                        <a:latin typeface="Unbounded" pitchFamily="2" charset="0"/>
                        <a:cs typeface="Arial"/>
                        <a:sym typeface="Arial"/>
                      </a:endParaRP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0" i="0" u="none" strike="noStrike" cap="none" dirty="0">
                          <a:solidFill>
                            <a:srgbClr val="C0D6DF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Рассматриваете ли вы возможность вернуться в компанию?</a:t>
                      </a:r>
                      <a:endParaRPr lang="en-US" sz="1400" b="0" i="0" u="none" strike="noStrike" cap="none" dirty="0">
                        <a:solidFill>
                          <a:srgbClr val="C0D6DF"/>
                        </a:solidFill>
                        <a:latin typeface="Unbounded" pitchFamily="2" charset="0"/>
                        <a:cs typeface="Arial"/>
                        <a:sym typeface="Arial"/>
                      </a:endParaRP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400" b="0" i="0" u="none" strike="noStrike" cap="none" dirty="0">
                          <a:solidFill>
                            <a:srgbClr val="C0D6DF"/>
                          </a:solidFill>
                          <a:latin typeface="Unbounded" pitchFamily="2" charset="0"/>
                          <a:ea typeface="+mn-ea"/>
                          <a:cs typeface="Arial"/>
                          <a:sym typeface="Arial"/>
                        </a:rPr>
                        <a:t>Рекомендовали бы вы компанию?</a:t>
                      </a:r>
                      <a:endParaRPr lang="en-US" sz="1400" b="0" i="0" u="none" strike="noStrike" cap="none" dirty="0">
                        <a:solidFill>
                          <a:srgbClr val="C0D6DF"/>
                        </a:solidFill>
                        <a:latin typeface="Unbounded" pitchFamily="2" charset="0"/>
                        <a:cs typeface="Arial"/>
                        <a:sym typeface="Arial"/>
                      </a:endParaRP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1464313"/>
                  </a:ext>
                </a:extLst>
              </a:tr>
              <a:tr h="420343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Accuracy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базовое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0.4131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400" b="0" i="0" u="none" strike="noStrike" cap="none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0.5815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400" b="0" i="0" u="none" strike="noStrike" cap="none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0.5729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1492654"/>
                  </a:ext>
                </a:extLst>
              </a:tr>
              <a:tr h="420343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F1-score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базовое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0.3385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0.5049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0.5998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0254808"/>
                  </a:ext>
                </a:extLst>
              </a:tr>
              <a:tr h="875412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Accuracy </a:t>
                      </a:r>
                      <a:r>
                        <a:rPr lang="ru-RU" sz="1400" b="0" i="0" u="none" strike="noStrike" cap="none" dirty="0" err="1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дообученной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 модели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latin typeface="Unbounded" pitchFamily="2" charset="0"/>
                        <a:cs typeface="Arial"/>
                        <a:sym typeface="Arial"/>
                      </a:endParaRP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2000" b="1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0.7954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2000" b="1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0.7337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2000" b="1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0.9196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7206510"/>
                  </a:ext>
                </a:extLst>
              </a:tr>
              <a:tr h="875412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F1-score </a:t>
                      </a:r>
                      <a:r>
                        <a:rPr lang="ru-RU" sz="1400" b="0" i="0" u="none" strike="noStrike" cap="none" dirty="0" err="1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дообученной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 модели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latin typeface="Unbounded" pitchFamily="2" charset="0"/>
                        <a:cs typeface="Arial"/>
                        <a:sym typeface="Arial"/>
                      </a:endParaRP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2000" b="1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0.7879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2000" b="1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0.7243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2000" b="1" i="0" u="none" strike="noStrike" cap="none" dirty="0">
                          <a:solidFill>
                            <a:srgbClr val="000000"/>
                          </a:solidFill>
                          <a:latin typeface="Unbounded" pitchFamily="2" charset="0"/>
                          <a:cs typeface="Arial"/>
                          <a:sym typeface="Arial"/>
                        </a:rPr>
                        <a:t>0.9179</a:t>
                      </a:r>
                    </a:p>
                  </a:txBody>
                  <a:tcPr marL="14288" marR="14288" marT="9525" marB="9525" anchor="b">
                    <a:lnL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533624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0474A2D-3D6E-5BD4-5B4C-65B77DA31F64}"/>
              </a:ext>
            </a:extLst>
          </p:cNvPr>
          <p:cNvSpPr txBox="1"/>
          <p:nvPr/>
        </p:nvSpPr>
        <p:spPr>
          <a:xfrm>
            <a:off x="244563" y="917880"/>
            <a:ext cx="212634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Unbounded" pitchFamily="2" charset="0"/>
              </a:rPr>
              <a:t>Подбирались оптимальные </a:t>
            </a:r>
            <a:r>
              <a:rPr lang="ru-RU" sz="2000" b="1" dirty="0" err="1">
                <a:latin typeface="Unbounded" pitchFamily="2" charset="0"/>
              </a:rPr>
              <a:t>гипер</a:t>
            </a:r>
            <a:r>
              <a:rPr lang="ru-RU" sz="2000" b="1" dirty="0">
                <a:latin typeface="Unbounded" pitchFamily="2" charset="0"/>
              </a:rPr>
              <a:t>-параметры</a:t>
            </a:r>
            <a:r>
              <a:rPr lang="ru-RU" dirty="0">
                <a:latin typeface="Unbounded" pitchFamily="2" charset="0"/>
              </a:rPr>
              <a:t> для дообучения </a:t>
            </a:r>
            <a:r>
              <a:rPr lang="en-US" dirty="0" err="1">
                <a:latin typeface="Unbounded" pitchFamily="2" charset="0"/>
              </a:rPr>
              <a:t>LoRA</a:t>
            </a:r>
            <a:endParaRPr lang="ru-RU" sz="2000" b="1" dirty="0">
              <a:latin typeface="Unbound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010959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226</Words>
  <Application>Microsoft Office PowerPoint</Application>
  <PresentationFormat>Экран (16:9)</PresentationFormat>
  <Paragraphs>94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YS Text</vt:lpstr>
      <vt:lpstr>Unbounded ExtraLight</vt:lpstr>
      <vt:lpstr>Future Forces Expanded</vt:lpstr>
      <vt:lpstr>Unbounded</vt:lpstr>
      <vt:lpstr>Arial</vt:lpstr>
      <vt:lpstr>Montserrat</vt:lpstr>
      <vt:lpstr>Unbounded SemiBold</vt:lpstr>
      <vt:lpstr>Vidaloka</vt:lpstr>
      <vt:lpstr>Minimalist Business Slides XL by Slidesgo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Владимир Зворыгин</dc:creator>
  <cp:lastModifiedBy>Владимир Зворыгин</cp:lastModifiedBy>
  <cp:revision>7</cp:revision>
  <dcterms:modified xsi:type="dcterms:W3CDTF">2024-10-19T14:58:41Z</dcterms:modified>
</cp:coreProperties>
</file>